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35" r:id="rId2"/>
  </p:sldMasterIdLst>
  <p:sldIdLst>
    <p:sldId id="258" r:id="rId3"/>
    <p:sldId id="274" r:id="rId4"/>
    <p:sldId id="286" r:id="rId5"/>
    <p:sldId id="299" r:id="rId6"/>
    <p:sldId id="282" r:id="rId7"/>
    <p:sldId id="294" r:id="rId8"/>
    <p:sldId id="279" r:id="rId9"/>
    <p:sldId id="278" r:id="rId10"/>
    <p:sldId id="289" r:id="rId11"/>
    <p:sldId id="293" r:id="rId12"/>
    <p:sldId id="284" r:id="rId13"/>
    <p:sldId id="292" r:id="rId14"/>
    <p:sldId id="291" r:id="rId15"/>
    <p:sldId id="290" r:id="rId16"/>
    <p:sldId id="28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2DA2C-4EE4-4FEF-90DD-121D9A56955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E22E6649-6077-4536-A5FD-35721AF534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Na obiekcie odbywają się także liczne festyny organizowane przez klub sportowy czy OSP Hażlach oraz przez Urząd Gminy Hażlach min. Dożynki czy Traktor Power.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18B8C-C8A8-4BB8-9CA8-24BC19BE861E}" type="parTrans" cxnId="{1781F634-2440-4B6C-B785-AF52E8433EBF}">
      <dgm:prSet/>
      <dgm:spPr/>
      <dgm:t>
        <a:bodyPr/>
        <a:lstStyle/>
        <a:p>
          <a:endParaRPr lang="en-US"/>
        </a:p>
      </dgm:t>
    </dgm:pt>
    <dgm:pt modelId="{8CD2272A-A63B-4334-AD3B-DD6FCD66BC08}" type="sibTrans" cxnId="{1781F634-2440-4B6C-B785-AF52E8433EBF}">
      <dgm:prSet/>
      <dgm:spPr/>
      <dgm:t>
        <a:bodyPr/>
        <a:lstStyle/>
        <a:p>
          <a:endParaRPr lang="en-US"/>
        </a:p>
      </dgm:t>
    </dgm:pt>
    <dgm:pt modelId="{08AC164E-8CC3-42CE-A778-97FD74DF81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Podczas wydarzeń obiekt zarabia na siebie poprzez biletowanie imprez oraz odpłatne udostępnianie miejsc sprzedaży dla obiektów gastronomicznych.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B8730-0858-441F-8355-489E54ECE134}" type="parTrans" cxnId="{2C46702B-D506-4908-BDB8-F771406E5628}">
      <dgm:prSet/>
      <dgm:spPr/>
      <dgm:t>
        <a:bodyPr/>
        <a:lstStyle/>
        <a:p>
          <a:endParaRPr lang="en-US"/>
        </a:p>
      </dgm:t>
    </dgm:pt>
    <dgm:pt modelId="{04794301-1407-4341-9FD5-60C11E953562}" type="sibTrans" cxnId="{2C46702B-D506-4908-BDB8-F771406E5628}">
      <dgm:prSet/>
      <dgm:spPr/>
      <dgm:t>
        <a:bodyPr/>
        <a:lstStyle/>
        <a:p>
          <a:endParaRPr lang="en-US"/>
        </a:p>
      </dgm:t>
    </dgm:pt>
    <dgm:pt modelId="{FAD22E23-FC21-40D1-915A-8A2FE065290A}" type="pres">
      <dgm:prSet presAssocID="{2D22DA2C-4EE4-4FEF-90DD-121D9A56955B}" presName="root" presStyleCnt="0">
        <dgm:presLayoutVars>
          <dgm:dir/>
          <dgm:resizeHandles val="exact"/>
        </dgm:presLayoutVars>
      </dgm:prSet>
      <dgm:spPr/>
    </dgm:pt>
    <dgm:pt modelId="{721E2368-C61D-4009-998D-5EFB89423255}" type="pres">
      <dgm:prSet presAssocID="{E22E6649-6077-4536-A5FD-35721AF534F0}" presName="compNode" presStyleCnt="0"/>
      <dgm:spPr/>
    </dgm:pt>
    <dgm:pt modelId="{F397DD83-3899-4C4A-80BA-B08A8AFC75C2}" type="pres">
      <dgm:prSet presAssocID="{E22E6649-6077-4536-A5FD-35721AF534F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"/>
        </a:ext>
      </dgm:extLst>
    </dgm:pt>
    <dgm:pt modelId="{3A1E07BA-2040-49FD-9198-C59F74437A8C}" type="pres">
      <dgm:prSet presAssocID="{E22E6649-6077-4536-A5FD-35721AF534F0}" presName="spaceRect" presStyleCnt="0"/>
      <dgm:spPr/>
    </dgm:pt>
    <dgm:pt modelId="{F91F55FC-743F-4532-B79D-B64DEA9BF6C9}" type="pres">
      <dgm:prSet presAssocID="{E22E6649-6077-4536-A5FD-35721AF534F0}" presName="textRect" presStyleLbl="revTx" presStyleIdx="0" presStyleCnt="2">
        <dgm:presLayoutVars>
          <dgm:chMax val="1"/>
          <dgm:chPref val="1"/>
        </dgm:presLayoutVars>
      </dgm:prSet>
      <dgm:spPr/>
    </dgm:pt>
    <dgm:pt modelId="{7A29778F-DDAE-4C31-BBCA-80642B18C1B8}" type="pres">
      <dgm:prSet presAssocID="{8CD2272A-A63B-4334-AD3B-DD6FCD66BC08}" presName="sibTrans" presStyleCnt="0"/>
      <dgm:spPr/>
    </dgm:pt>
    <dgm:pt modelId="{8BAAA727-680E-41B7-B569-19F40CEF307F}" type="pres">
      <dgm:prSet presAssocID="{08AC164E-8CC3-42CE-A778-97FD74DF81B9}" presName="compNode" presStyleCnt="0"/>
      <dgm:spPr/>
    </dgm:pt>
    <dgm:pt modelId="{E4697D81-9DCC-4D7B-83A3-C20454C81520}" type="pres">
      <dgm:prSet presAssocID="{08AC164E-8CC3-42CE-A778-97FD74DF81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01960423-925A-4336-8A2D-7CE90757AECC}" type="pres">
      <dgm:prSet presAssocID="{08AC164E-8CC3-42CE-A778-97FD74DF81B9}" presName="spaceRect" presStyleCnt="0"/>
      <dgm:spPr/>
    </dgm:pt>
    <dgm:pt modelId="{E87A443A-03BC-48B2-B7A8-A5EF54FA3B39}" type="pres">
      <dgm:prSet presAssocID="{08AC164E-8CC3-42CE-A778-97FD74DF81B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C46702B-D506-4908-BDB8-F771406E5628}" srcId="{2D22DA2C-4EE4-4FEF-90DD-121D9A56955B}" destId="{08AC164E-8CC3-42CE-A778-97FD74DF81B9}" srcOrd="1" destOrd="0" parTransId="{DC7B8730-0858-441F-8355-489E54ECE134}" sibTransId="{04794301-1407-4341-9FD5-60C11E953562}"/>
    <dgm:cxn modelId="{1781F634-2440-4B6C-B785-AF52E8433EBF}" srcId="{2D22DA2C-4EE4-4FEF-90DD-121D9A56955B}" destId="{E22E6649-6077-4536-A5FD-35721AF534F0}" srcOrd="0" destOrd="0" parTransId="{D9618B8C-C8A8-4BB8-9CA8-24BC19BE861E}" sibTransId="{8CD2272A-A63B-4334-AD3B-DD6FCD66BC08}"/>
    <dgm:cxn modelId="{38579848-9925-4C8F-BFA9-D5A905A8DCA4}" type="presOf" srcId="{08AC164E-8CC3-42CE-A778-97FD74DF81B9}" destId="{E87A443A-03BC-48B2-B7A8-A5EF54FA3B39}" srcOrd="0" destOrd="0" presId="urn:microsoft.com/office/officeart/2018/2/layout/IconLabelList"/>
    <dgm:cxn modelId="{5AA72497-4419-4E93-B271-9A6E01883621}" type="presOf" srcId="{2D22DA2C-4EE4-4FEF-90DD-121D9A56955B}" destId="{FAD22E23-FC21-40D1-915A-8A2FE065290A}" srcOrd="0" destOrd="0" presId="urn:microsoft.com/office/officeart/2018/2/layout/IconLabelList"/>
    <dgm:cxn modelId="{D9F951C1-CEBF-4883-B9A3-9EAB66F2112F}" type="presOf" srcId="{E22E6649-6077-4536-A5FD-35721AF534F0}" destId="{F91F55FC-743F-4532-B79D-B64DEA9BF6C9}" srcOrd="0" destOrd="0" presId="urn:microsoft.com/office/officeart/2018/2/layout/IconLabelList"/>
    <dgm:cxn modelId="{756876EF-7287-4F31-ACA0-0A72D48EA849}" type="presParOf" srcId="{FAD22E23-FC21-40D1-915A-8A2FE065290A}" destId="{721E2368-C61D-4009-998D-5EFB89423255}" srcOrd="0" destOrd="0" presId="urn:microsoft.com/office/officeart/2018/2/layout/IconLabelList"/>
    <dgm:cxn modelId="{1E4F3B98-0999-4EAC-9435-72A6D3D2F254}" type="presParOf" srcId="{721E2368-C61D-4009-998D-5EFB89423255}" destId="{F397DD83-3899-4C4A-80BA-B08A8AFC75C2}" srcOrd="0" destOrd="0" presId="urn:microsoft.com/office/officeart/2018/2/layout/IconLabelList"/>
    <dgm:cxn modelId="{0FF31DD2-04ED-4985-80BD-9DA598FDEEC0}" type="presParOf" srcId="{721E2368-C61D-4009-998D-5EFB89423255}" destId="{3A1E07BA-2040-49FD-9198-C59F74437A8C}" srcOrd="1" destOrd="0" presId="urn:microsoft.com/office/officeart/2018/2/layout/IconLabelList"/>
    <dgm:cxn modelId="{D5089EB4-9006-466A-A437-CCD891BF2140}" type="presParOf" srcId="{721E2368-C61D-4009-998D-5EFB89423255}" destId="{F91F55FC-743F-4532-B79D-B64DEA9BF6C9}" srcOrd="2" destOrd="0" presId="urn:microsoft.com/office/officeart/2018/2/layout/IconLabelList"/>
    <dgm:cxn modelId="{2D316A50-E0C7-4EDC-AC68-30B26408EE24}" type="presParOf" srcId="{FAD22E23-FC21-40D1-915A-8A2FE065290A}" destId="{7A29778F-DDAE-4C31-BBCA-80642B18C1B8}" srcOrd="1" destOrd="0" presId="urn:microsoft.com/office/officeart/2018/2/layout/IconLabelList"/>
    <dgm:cxn modelId="{F218996D-FD66-44E9-9009-06DF04785166}" type="presParOf" srcId="{FAD22E23-FC21-40D1-915A-8A2FE065290A}" destId="{8BAAA727-680E-41B7-B569-19F40CEF307F}" srcOrd="2" destOrd="0" presId="urn:microsoft.com/office/officeart/2018/2/layout/IconLabelList"/>
    <dgm:cxn modelId="{DE70437F-44B7-4319-A9EB-996E9F38D5EA}" type="presParOf" srcId="{8BAAA727-680E-41B7-B569-19F40CEF307F}" destId="{E4697D81-9DCC-4D7B-83A3-C20454C81520}" srcOrd="0" destOrd="0" presId="urn:microsoft.com/office/officeart/2018/2/layout/IconLabelList"/>
    <dgm:cxn modelId="{21035516-0B51-47B1-B2EA-0B825F6E39F5}" type="presParOf" srcId="{8BAAA727-680E-41B7-B569-19F40CEF307F}" destId="{01960423-925A-4336-8A2D-7CE90757AECC}" srcOrd="1" destOrd="0" presId="urn:microsoft.com/office/officeart/2018/2/layout/IconLabelList"/>
    <dgm:cxn modelId="{9CD96416-58B5-436D-A5AB-0D3F9D212248}" type="presParOf" srcId="{8BAAA727-680E-41B7-B569-19F40CEF307F}" destId="{E87A443A-03BC-48B2-B7A8-A5EF54FA3B39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7DD83-3899-4C4A-80BA-B08A8AFC75C2}">
      <dsp:nvSpPr>
        <dsp:cNvPr id="0" name=""/>
        <dsp:cNvSpPr/>
      </dsp:nvSpPr>
      <dsp:spPr>
        <a:xfrm>
          <a:off x="537161" y="570356"/>
          <a:ext cx="845437" cy="845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F55FC-743F-4532-B79D-B64DEA9BF6C9}">
      <dsp:nvSpPr>
        <dsp:cNvPr id="0" name=""/>
        <dsp:cNvSpPr/>
      </dsp:nvSpPr>
      <dsp:spPr>
        <a:xfrm>
          <a:off x="20504" y="1936311"/>
          <a:ext cx="1878750" cy="210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obiekcie odbywają się także liczne festyny organizowane przez klub sportowy czy OSP Hażlach oraz przez Urząd Gminy Hażlach min. Dożynki czy Traktor Power.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4" y="1936311"/>
        <a:ext cx="1878750" cy="2104101"/>
      </dsp:txXfrm>
    </dsp:sp>
    <dsp:sp modelId="{E4697D81-9DCC-4D7B-83A3-C20454C81520}">
      <dsp:nvSpPr>
        <dsp:cNvPr id="0" name=""/>
        <dsp:cNvSpPr/>
      </dsp:nvSpPr>
      <dsp:spPr>
        <a:xfrm>
          <a:off x="2744692" y="570356"/>
          <a:ext cx="845437" cy="845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A443A-03BC-48B2-B7A8-A5EF54FA3B39}">
      <dsp:nvSpPr>
        <dsp:cNvPr id="0" name=""/>
        <dsp:cNvSpPr/>
      </dsp:nvSpPr>
      <dsp:spPr>
        <a:xfrm>
          <a:off x="2228036" y="1936311"/>
          <a:ext cx="1878750" cy="210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Podczas wydarzeń obiekt zarabia na siebie poprzez biletowanie imprez oraz odpłatne udostępnianie miejsc sprzedaży dla obiektów gastronomicznych.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8036" y="1936311"/>
        <a:ext cx="1878750" cy="2104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30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21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79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30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32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29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69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475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948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896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63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701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555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15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883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529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647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259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730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78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50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34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845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624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098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CC5-FF08-274F-B823-61D0EA17A9DC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2575-351F-694C-9FC7-CD44C22E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45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67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1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8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58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866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66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84B3-3EC6-7A4D-AC8F-150BE3B396FB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43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B108CF1-E0B0-BA45-AF2C-A421FBBA107F}"/>
              </a:ext>
            </a:extLst>
          </p:cNvPr>
          <p:cNvSpPr txBox="1"/>
          <p:nvPr/>
        </p:nvSpPr>
        <p:spPr>
          <a:xfrm>
            <a:off x="345882" y="297290"/>
            <a:ext cx="11754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Wyższa Szkoła Edukacja w Sporcie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Specjalność: Menedżer Sportu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 MENEDŻERSKI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0F6B628-A905-BC49-BD01-6366471431F5}"/>
              </a:ext>
            </a:extLst>
          </p:cNvPr>
          <p:cNvSpPr txBox="1"/>
          <p:nvPr/>
        </p:nvSpPr>
        <p:spPr>
          <a:xfrm>
            <a:off x="345882" y="3182730"/>
            <a:ext cx="1175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Temat projektu: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Charakterystyka Boiska Sportowo-Rekreacyjnego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im. Józefa </a:t>
            </a:r>
            <a:r>
              <a:rPr lang="pl-PL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Kasztury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Hażlachu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8458169-1A3A-A84E-AB0D-BB01C046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634382"/>
            <a:ext cx="1292860" cy="12928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440D298-E0C7-7E4D-BB0B-F3868EE41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46" y="1607866"/>
            <a:ext cx="2237863" cy="134589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F6D370D-5C31-4E42-9F01-1815006A8496}"/>
              </a:ext>
            </a:extLst>
          </p:cNvPr>
          <p:cNvSpPr txBox="1"/>
          <p:nvPr/>
        </p:nvSpPr>
        <p:spPr>
          <a:xfrm>
            <a:off x="345882" y="4252288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Autor projektu: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Wojciech Grygierek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5920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student WSEWS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EF11157-7BD4-204B-8734-A276E23DD752}"/>
              </a:ext>
            </a:extLst>
          </p:cNvPr>
          <p:cNvSpPr txBox="1"/>
          <p:nvPr/>
        </p:nvSpPr>
        <p:spPr>
          <a:xfrm>
            <a:off x="345882" y="4737828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Promotor projektu: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Prof. WSEWS Maciej Słowak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0EBD7A6-B2F0-E546-9B39-F34A0A6D3B5E}"/>
              </a:ext>
            </a:extLst>
          </p:cNvPr>
          <p:cNvSpPr txBox="1"/>
          <p:nvPr/>
        </p:nvSpPr>
        <p:spPr>
          <a:xfrm>
            <a:off x="345882" y="5298728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Recenzent projektu: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Prof. WSEWS Marek Rybiński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7EEB9FD-0EFA-CD44-8FFC-EEF53B6C3F95}"/>
              </a:ext>
            </a:extLst>
          </p:cNvPr>
          <p:cNvSpPr txBox="1"/>
          <p:nvPr/>
        </p:nvSpPr>
        <p:spPr>
          <a:xfrm>
            <a:off x="345882" y="6075948"/>
            <a:ext cx="1175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Korporacja Master Manager of Sport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Warszawa rok 2024</a:t>
            </a:r>
          </a:p>
        </p:txBody>
      </p:sp>
    </p:spTree>
    <p:extLst>
      <p:ext uri="{BB962C8B-B14F-4D97-AF65-F5344CB8AC3E}">
        <p14:creationId xmlns:p14="http://schemas.microsoft.com/office/powerpoint/2010/main" val="184683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C5B33-F1B0-38D9-1E05-C44108456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610018-BC85-088B-5982-3DA4C8A0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Mecze Ligowe</a:t>
            </a: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F9EF7B3C-26BF-64B0-9C79-93B159EDB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483001"/>
              </p:ext>
            </p:extLst>
          </p:nvPr>
        </p:nvGraphicFramePr>
        <p:xfrm>
          <a:off x="603590" y="4730273"/>
          <a:ext cx="392051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255">
                  <a:extLst>
                    <a:ext uri="{9D8B030D-6E8A-4147-A177-3AD203B41FA5}">
                      <a16:colId xmlns:a16="http://schemas.microsoft.com/office/drawing/2014/main" val="3349067237"/>
                    </a:ext>
                  </a:extLst>
                </a:gridCol>
                <a:gridCol w="1960255">
                  <a:extLst>
                    <a:ext uri="{9D8B030D-6E8A-4147-A177-3AD203B41FA5}">
                      <a16:colId xmlns:a16="http://schemas.microsoft.com/office/drawing/2014/main" val="1073504022"/>
                    </a:ext>
                  </a:extLst>
                </a:gridCol>
              </a:tblGrid>
              <a:tr h="227764">
                <a:tc>
                  <a:txBody>
                    <a:bodyPr/>
                    <a:lstStyle/>
                    <a:p>
                      <a:r>
                        <a:rPr lang="pl-PL" u="sng" dirty="0">
                          <a:solidFill>
                            <a:schemeClr val="tx1"/>
                          </a:solidFill>
                        </a:rPr>
                        <a:t>CENNIK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97088"/>
                  </a:ext>
                </a:extLst>
              </a:tr>
              <a:tr h="294623">
                <a:tc>
                  <a:txBody>
                    <a:bodyPr/>
                    <a:lstStyle/>
                    <a:p>
                      <a:r>
                        <a:rPr lang="pl-PL" dirty="0"/>
                        <a:t>Liga Okręgowa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54311"/>
                  </a:ext>
                </a:extLst>
              </a:tr>
              <a:tr h="294623">
                <a:tc>
                  <a:txBody>
                    <a:bodyPr/>
                    <a:lstStyle/>
                    <a:p>
                      <a:r>
                        <a:rPr lang="pl-PL" dirty="0"/>
                        <a:t>A Klasa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924907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AD0A84DC-FA01-4271-D746-A7BB6BF25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75312"/>
              </p:ext>
            </p:extLst>
          </p:nvPr>
        </p:nvGraphicFramePr>
        <p:xfrm>
          <a:off x="603590" y="6062979"/>
          <a:ext cx="87441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155">
                  <a:extLst>
                    <a:ext uri="{9D8B030D-6E8A-4147-A177-3AD203B41FA5}">
                      <a16:colId xmlns:a16="http://schemas.microsoft.com/office/drawing/2014/main" val="1426751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Istnieje możliwość zakupu karnetu w cenie 100zł na wszystkie mecze rundy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21891"/>
                  </a:ext>
                </a:extLst>
              </a:tr>
            </a:tbl>
          </a:graphicData>
        </a:graphic>
      </p:graphicFrame>
      <p:pic>
        <p:nvPicPr>
          <p:cNvPr id="6152" name="Picture 8" descr="LKS Victoria Hażlach - UKS APN Góral Istebna 2 - 2 ( 2 - 0 )">
            <a:extLst>
              <a:ext uri="{FF2B5EF4-FFF2-40B4-BE49-F238E27FC236}">
                <a16:creationId xmlns:a16="http://schemas.microsoft.com/office/drawing/2014/main" id="{8337C293-221E-A823-67D4-2F40DEB5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83" y="2158585"/>
            <a:ext cx="3403556" cy="21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Dwójka&quot; Victorii mistrzem jesieni w klasie B - Beskidzka24.pl - Regionalny  Portal: Bielsko-Biała, Cieszyn, Żywiec, Czechowice, Sucha Beskidzka,  Wadowice">
            <a:extLst>
              <a:ext uri="{FF2B5EF4-FFF2-40B4-BE49-F238E27FC236}">
                <a16:creationId xmlns:a16="http://schemas.microsoft.com/office/drawing/2014/main" id="{9BEDCD37-5F63-CFE1-57B3-D34DC4EB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58585"/>
            <a:ext cx="3846766" cy="21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Brak dostępnego opisu zdjęcia.">
            <a:extLst>
              <a:ext uri="{FF2B5EF4-FFF2-40B4-BE49-F238E27FC236}">
                <a16:creationId xmlns:a16="http://schemas.microsoft.com/office/drawing/2014/main" id="{C877800B-38E8-809C-BD43-848264A6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83" y="4730273"/>
            <a:ext cx="3403556" cy="11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9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116972-D6F2-0487-09ED-8107180DB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89F61-2B38-9583-51D0-6BBCD164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Trybuny</a:t>
            </a:r>
          </a:p>
        </p:txBody>
      </p:sp>
      <p:pic>
        <p:nvPicPr>
          <p:cNvPr id="2050" name="Picture 2" descr="Galeria – AVA SEATS Sp. z o.o.">
            <a:extLst>
              <a:ext uri="{FF2B5EF4-FFF2-40B4-BE49-F238E27FC236}">
                <a16:creationId xmlns:a16="http://schemas.microsoft.com/office/drawing/2014/main" id="{9ED6DD21-777C-D074-C073-D4C69D5C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r="2" b="22892"/>
          <a:stretch/>
        </p:blipFill>
        <p:spPr bwMode="auto">
          <a:xfrm>
            <a:off x="593649" y="10"/>
            <a:ext cx="3433363" cy="1714490"/>
          </a:xfrm>
          <a:custGeom>
            <a:avLst/>
            <a:gdLst/>
            <a:ahLst/>
            <a:cxnLst/>
            <a:rect l="l" t="t" r="r" b="b"/>
            <a:pathLst>
              <a:path w="3433363" h="1714500">
                <a:moveTo>
                  <a:pt x="254958" y="0"/>
                </a:moveTo>
                <a:lnTo>
                  <a:pt x="3433363" y="0"/>
                </a:lnTo>
                <a:lnTo>
                  <a:pt x="3386734" y="312174"/>
                </a:lnTo>
                <a:lnTo>
                  <a:pt x="3386620" y="312174"/>
                </a:lnTo>
                <a:lnTo>
                  <a:pt x="3177155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zlach4">
            <a:extLst>
              <a:ext uri="{FF2B5EF4-FFF2-40B4-BE49-F238E27FC236}">
                <a16:creationId xmlns:a16="http://schemas.microsoft.com/office/drawing/2014/main" id="{BE3FEA32-B0F8-3BB0-0F3C-6F0A03B9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r="-3" b="10835"/>
          <a:stretch/>
        </p:blipFill>
        <p:spPr bwMode="auto">
          <a:xfrm>
            <a:off x="338691" y="1714500"/>
            <a:ext cx="3432113" cy="1714500"/>
          </a:xfrm>
          <a:custGeom>
            <a:avLst/>
            <a:gdLst/>
            <a:ahLst/>
            <a:cxnLst/>
            <a:rect l="l" t="t" r="r" b="b"/>
            <a:pathLst>
              <a:path w="3432113" h="1714500">
                <a:moveTo>
                  <a:pt x="254958" y="0"/>
                </a:moveTo>
                <a:lnTo>
                  <a:pt x="3432113" y="0"/>
                </a:lnTo>
                <a:lnTo>
                  <a:pt x="3176018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 football moments (Groundhopping): Victoria Hażlach - Iskra Iskrzyczyn  11.09.2022">
            <a:extLst>
              <a:ext uri="{FF2B5EF4-FFF2-40B4-BE49-F238E27FC236}">
                <a16:creationId xmlns:a16="http://schemas.microsoft.com/office/drawing/2014/main" id="{142EAFDC-916B-E982-3624-F1091C12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 b="26359"/>
          <a:stretch/>
        </p:blipFill>
        <p:spPr bwMode="auto">
          <a:xfrm>
            <a:off x="83733" y="3429000"/>
            <a:ext cx="3430976" cy="1714500"/>
          </a:xfrm>
          <a:custGeom>
            <a:avLst/>
            <a:gdLst/>
            <a:ahLst/>
            <a:cxnLst/>
            <a:rect l="l" t="t" r="r" b="b"/>
            <a:pathLst>
              <a:path w="3430976" h="1714500">
                <a:moveTo>
                  <a:pt x="254958" y="0"/>
                </a:moveTo>
                <a:lnTo>
                  <a:pt x="3430976" y="0"/>
                </a:lnTo>
                <a:lnTo>
                  <a:pt x="3174882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zlach3">
            <a:extLst>
              <a:ext uri="{FF2B5EF4-FFF2-40B4-BE49-F238E27FC236}">
                <a16:creationId xmlns:a16="http://schemas.microsoft.com/office/drawing/2014/main" id="{9D8CC3E1-5757-E862-BBBD-C7F93415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 r="4" b="5080"/>
          <a:stretch/>
        </p:blipFill>
        <p:spPr bwMode="auto">
          <a:xfrm>
            <a:off x="-10633" y="5127992"/>
            <a:ext cx="3271564" cy="1730008"/>
          </a:xfrm>
          <a:custGeom>
            <a:avLst/>
            <a:gdLst/>
            <a:ahLst/>
            <a:cxnLst/>
            <a:rect l="l" t="t" r="r" b="b"/>
            <a:pathLst>
              <a:path w="3271564" h="1730008">
                <a:moveTo>
                  <a:pt x="96673" y="0"/>
                </a:moveTo>
                <a:lnTo>
                  <a:pt x="3271564" y="0"/>
                </a:lnTo>
                <a:lnTo>
                  <a:pt x="3013153" y="1730008"/>
                </a:lnTo>
                <a:lnTo>
                  <a:pt x="0" y="1730008"/>
                </a:lnTo>
                <a:lnTo>
                  <a:pt x="0" y="6500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8" name="Isosceles Triangle 30">
            <a:extLst>
              <a:ext uri="{FF2B5EF4-FFF2-40B4-BE49-F238E27FC236}">
                <a16:creationId xmlns:a16="http://schemas.microsoft.com/office/drawing/2014/main" id="{E09C6EA1-A72F-431C-A81E-14B793A28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2097" name="Straight Connector 2096">
            <a:extLst>
              <a:ext uri="{FF2B5EF4-FFF2-40B4-BE49-F238E27FC236}">
                <a16:creationId xmlns:a16="http://schemas.microsoft.com/office/drawing/2014/main" id="{F335CC31-F319-461D-9045-F34BF78A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712" y="1714500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9" name="Straight Connector 2098">
            <a:extLst>
              <a:ext uri="{FF2B5EF4-FFF2-40B4-BE49-F238E27FC236}">
                <a16:creationId xmlns:a16="http://schemas.microsoft.com/office/drawing/2014/main" id="{B7BCA152-E42A-42E3-8DE8-3C8B59DCB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088" y="3421959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1" name="Straight Connector 2100">
            <a:extLst>
              <a:ext uri="{FF2B5EF4-FFF2-40B4-BE49-F238E27FC236}">
                <a16:creationId xmlns:a16="http://schemas.microsoft.com/office/drawing/2014/main" id="{041DA940-D863-420D-A3F8-9F997C09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950" y="5127992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Isosceles Triangle 30">
            <a:extLst>
              <a:ext uri="{FF2B5EF4-FFF2-40B4-BE49-F238E27FC236}">
                <a16:creationId xmlns:a16="http://schemas.microsoft.com/office/drawing/2014/main" id="{56E4DBE8-15E2-4BA3-B171-C959C9CD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94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C8236C-D280-861C-1A30-406FD185F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Boisko posiada dwie trybuny które posiadają razem 500 miejsc siedzących.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Nowa(oddana do użytku w 2024r.), częściowo zadaszona trybuna może pomieścić 350osób.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Starsza trybuna ulokowana za ławkami rezerwowych mieści 150 kibiców. </a:t>
            </a:r>
          </a:p>
        </p:txBody>
      </p:sp>
    </p:spTree>
    <p:extLst>
      <p:ext uri="{BB962C8B-B14F-4D97-AF65-F5344CB8AC3E}">
        <p14:creationId xmlns:p14="http://schemas.microsoft.com/office/powerpoint/2010/main" val="293560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CF957-9C4C-4316-B801-DEEDC16E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572D1-136D-D176-283A-B4AE95F2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10" y="609600"/>
            <a:ext cx="4419825" cy="1320800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Imprezy sportowe</a:t>
            </a:r>
          </a:p>
        </p:txBody>
      </p:sp>
      <p:sp>
        <p:nvSpPr>
          <p:cNvPr id="8205" name="Isosceles Triangle 8">
            <a:extLst>
              <a:ext uri="{FF2B5EF4-FFF2-40B4-BE49-F238E27FC236}">
                <a16:creationId xmlns:a16="http://schemas.microsoft.com/office/drawing/2014/main" id="{A853205F-3F79-4C43-B609-6079A95A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38885F-D327-5D08-E668-519A4B9D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3" y="2160589"/>
            <a:ext cx="4997634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Oprócz meczów ligowych na obiekcie odbywają się także liczne imprezy sportowe: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Coroczny Memoriał im. Józefa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Kasztury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piłce nożnej- impreza dla uczczenia zasłużonego byłego działacza, trenera i zawodnika. 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Turniej dla drużyn młodzieżowych z okazji dnia dziecka.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Turnieje piłki nożnej połączone z imprezą integracyjną dla dużych lokalnych przedsiębiorstw min. PPG Cieszyn S.A.,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Castorama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Polska Sp. z o.o., Merkury Market S.A. </a:t>
            </a:r>
          </a:p>
          <a:p>
            <a:pPr>
              <a:lnSpc>
                <a:spcPct val="90000"/>
              </a:lnSpc>
            </a:pPr>
            <a:endParaRPr lang="pl-PL" sz="1700" dirty="0"/>
          </a:p>
        </p:txBody>
      </p:sp>
      <p:pic>
        <p:nvPicPr>
          <p:cNvPr id="8196" name="Picture 4" descr="Brak dostępnego opisu zdjęcia.">
            <a:extLst>
              <a:ext uri="{FF2B5EF4-FFF2-40B4-BE49-F238E27FC236}">
                <a16:creationId xmlns:a16="http://schemas.microsoft.com/office/drawing/2014/main" id="{1EFE792C-143E-8572-2FB5-AEDF53E6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-7" b="-7"/>
          <a:stretch/>
        </p:blipFill>
        <p:spPr bwMode="auto">
          <a:xfrm>
            <a:off x="5320734" y="609599"/>
            <a:ext cx="1893152" cy="26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rak dostępnego opisu zdjęcia.">
            <a:extLst>
              <a:ext uri="{FF2B5EF4-FFF2-40B4-BE49-F238E27FC236}">
                <a16:creationId xmlns:a16="http://schemas.microsoft.com/office/drawing/2014/main" id="{3A0C163F-8AA8-BA1F-06A6-E5191615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4" b="4"/>
          <a:stretch/>
        </p:blipFill>
        <p:spPr bwMode="auto">
          <a:xfrm>
            <a:off x="7374753" y="609599"/>
            <a:ext cx="1899245" cy="26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rak dostępnego opisu zdjęcia.">
            <a:extLst>
              <a:ext uri="{FF2B5EF4-FFF2-40B4-BE49-F238E27FC236}">
                <a16:creationId xmlns:a16="http://schemas.microsoft.com/office/drawing/2014/main" id="{FBDC9AFC-DDB2-EE3E-6323-5E176C2C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1" b="-7"/>
          <a:stretch/>
        </p:blipFill>
        <p:spPr bwMode="auto">
          <a:xfrm>
            <a:off x="5321842" y="3402170"/>
            <a:ext cx="1892043" cy="26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rak dostępnego opisu zdjęcia.">
            <a:extLst>
              <a:ext uri="{FF2B5EF4-FFF2-40B4-BE49-F238E27FC236}">
                <a16:creationId xmlns:a16="http://schemas.microsoft.com/office/drawing/2014/main" id="{F5628635-9443-1015-9EAD-3FAEB1B0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r="19720" b="-3"/>
          <a:stretch/>
        </p:blipFill>
        <p:spPr bwMode="auto">
          <a:xfrm>
            <a:off x="7374753" y="3394067"/>
            <a:ext cx="1899247" cy="26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9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6280B-E914-E0A1-7A28-365848D22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84CD4-898A-D3AF-842D-FAB36259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Imprezy lokalne na obiekcie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7597C9E-83B6-2744-C6CE-4F42DA1B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569" y="2156359"/>
            <a:ext cx="2435400" cy="18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rak dostępnego opisu zdjęcia.">
            <a:extLst>
              <a:ext uri="{FF2B5EF4-FFF2-40B4-BE49-F238E27FC236}">
                <a16:creationId xmlns:a16="http://schemas.microsoft.com/office/drawing/2014/main" id="{C8F2C0D3-7502-34E7-DA63-3744A9DC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3" y="2265685"/>
            <a:ext cx="2596281" cy="36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ażlach: Dożynki Powiatowe 2022">
            <a:extLst>
              <a:ext uri="{FF2B5EF4-FFF2-40B4-BE49-F238E27FC236}">
                <a16:creationId xmlns:a16="http://schemas.microsoft.com/office/drawing/2014/main" id="{F643C32F-334C-63BC-C7A8-0BAFB5F7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214" y="4264233"/>
            <a:ext cx="2596283" cy="17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CA83338-C06E-94BD-7AB3-5AEDAE09D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751858"/>
              </p:ext>
            </p:extLst>
          </p:nvPr>
        </p:nvGraphicFramePr>
        <p:xfrm>
          <a:off x="6096000" y="1430594"/>
          <a:ext cx="4127291" cy="461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4033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8827A-D056-6D88-8258-B57BA565D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F3FD05-7153-391A-0948-B72BAF7C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486220" cy="1320800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Zaplecze sanitarne/ wyposażenie</a:t>
            </a:r>
          </a:p>
        </p:txBody>
      </p:sp>
      <p:pic>
        <p:nvPicPr>
          <p:cNvPr id="5" name="Obraz 4" descr="Obraz zawierający w pomieszczeniu, tekst, ściana, podłoga&#10;&#10;Opis wygenerowany automatycznie">
            <a:extLst>
              <a:ext uri="{FF2B5EF4-FFF2-40B4-BE49-F238E27FC236}">
                <a16:creationId xmlns:a16="http://schemas.microsoft.com/office/drawing/2014/main" id="{D28EF346-31AD-A1E6-42D3-66080B057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3477" r="-3" b="17690"/>
          <a:stretch/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10242" name="Picture 2" descr="My football moments (Groundhopping): Victoria Hażlach - Iskra Iskrzyczyn  11.09.2022">
            <a:extLst>
              <a:ext uri="{FF2B5EF4-FFF2-40B4-BE49-F238E27FC236}">
                <a16:creationId xmlns:a16="http://schemas.microsoft.com/office/drawing/2014/main" id="{3E9EAECA-99DB-CDCA-D059-D2D11740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655"/>
          <a:stretch/>
        </p:blipFill>
        <p:spPr bwMode="auto"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w pomieszczeniu, ściana, sufit, podłoga&#10;&#10;Opis wygenerowany automatycznie">
            <a:extLst>
              <a:ext uri="{FF2B5EF4-FFF2-40B4-BE49-F238E27FC236}">
                <a16:creationId xmlns:a16="http://schemas.microsoft.com/office/drawing/2014/main" id="{45F9B233-32E3-2475-D06E-6C9445D3D0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379" r="1" b="8535"/>
          <a:stretch/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0247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F09DE-7B67-7BE9-A5CD-475E7DDD7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szatni: 2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pomieszczeń sanitarnych: 5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Pomieszczenie z jacuzzi oraz beczką z lodowatą wodą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Wyposażenie sprzętowe: 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Pełnowymiarowe bramki- przenośne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bramki 5x2m- przenośne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mini bramki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40 piłek w rozmiarze „5”/ „4”/ oraz 20 piłek „3”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Pełen zestaw przyborów potrzebnych do przeprowadzenia treningu piłkarskiego min. pachołki, drabinki, mur treningowy, mini bandy, narzutki itp. </a:t>
            </a:r>
          </a:p>
          <a:p>
            <a:pPr>
              <a:lnSpc>
                <a:spcPct val="90000"/>
              </a:lnSpc>
              <a:buAutoNum type="arabicPeriod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AutoNum type="arabicPeriod"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43514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45712-08D8-3609-7391-86FF5AB9A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87BA5-A040-6CD6-3067-0ADEE47B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KONTAKT Z MENEDŻEREM</a:t>
            </a:r>
            <a:b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6" name="Picture 2" descr="Brak dostępnego opisu zdjęcia.">
            <a:extLst>
              <a:ext uri="{FF2B5EF4-FFF2-40B4-BE49-F238E27FC236}">
                <a16:creationId xmlns:a16="http://schemas.microsoft.com/office/drawing/2014/main" id="{F7CA64F6-BE47-F47C-10E8-0CA6054A8E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29689" r="35490" b="50330"/>
          <a:stretch/>
        </p:blipFill>
        <p:spPr bwMode="auto">
          <a:xfrm>
            <a:off x="1189441" y="1405820"/>
            <a:ext cx="1386609" cy="14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08CE964-5474-DA2F-D36E-5BFB65E3EBFB}"/>
              </a:ext>
            </a:extLst>
          </p:cNvPr>
          <p:cNvSpPr txBox="1"/>
          <p:nvPr/>
        </p:nvSpPr>
        <p:spPr>
          <a:xfrm>
            <a:off x="1189442" y="3407676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Wojciech Grygierek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B09B58-A8AC-5032-45E9-1804CF76D617}"/>
              </a:ext>
            </a:extLst>
          </p:cNvPr>
          <p:cNvSpPr txBox="1"/>
          <p:nvPr/>
        </p:nvSpPr>
        <p:spPr>
          <a:xfrm>
            <a:off x="1189441" y="3947244"/>
            <a:ext cx="86624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nr telefonu kontaktowego: 667220768 mail: wojtek.10.2001.6@gmail.com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6DBEC7C-FFE5-AA27-F041-6D658C0B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41" y="4687546"/>
            <a:ext cx="4533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EDBC-AA05-5E4F-A921-8F4C4783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F4487-5021-D583-4044-0102BB70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77F63E-24DC-8A82-4420-E8B4F024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300" b="1" dirty="0">
                <a:solidFill>
                  <a:schemeClr val="tx1"/>
                </a:solidFill>
              </a:rPr>
              <a:t>OŚWIADCZENIE AUTORA PRACY</a:t>
            </a:r>
            <a:endParaRPr lang="pl-PL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sz="2800" dirty="0"/>
              <a:t>Oświadczam, że przedłożony projekt menedżerski został napisany przeze mnie samodzielnie i nie znajdują się w nim treści, które zostały uzyskane z naruszeniem obowiązujących praw autorskich innych osób.</a:t>
            </a:r>
          </a:p>
          <a:p>
            <a:pPr algn="just"/>
            <a:r>
              <a:rPr lang="pl-PL" sz="2800" dirty="0"/>
              <a:t>Potwierdzam także identyczność wszystkich przedstawionych egzemplarzy pracy.</a:t>
            </a:r>
          </a:p>
          <a:p>
            <a:pPr algn="just"/>
            <a:r>
              <a:rPr lang="pl-PL" sz="2800" dirty="0"/>
              <a:t>Wyrażam zgodę na udostępnienie mojej pracy w Czytelni Biblioteki WSEWS, a także na jej wypożyczenie, bez prawa kopiowania pracy lub jej fragmentów.</a:t>
            </a:r>
          </a:p>
          <a:p>
            <a:pPr algn="just"/>
            <a:r>
              <a:rPr lang="pl-PL" sz="2800" dirty="0"/>
              <a:t>Jednocześnie stwierdzam, że praca ta nie była podstawą uzyskania tytułu zawodowego w innej szkole przeze mnie lub inną osobę.</a:t>
            </a:r>
          </a:p>
          <a:p>
            <a:pPr algn="just"/>
            <a:endParaRPr lang="pl-PL" sz="2800" dirty="0"/>
          </a:p>
          <a:p>
            <a:pPr algn="just"/>
            <a:r>
              <a:rPr lang="pl-PL" sz="2300" b="1" dirty="0"/>
              <a:t>OŚWIADCZENIE PROMOTORA PRACY</a:t>
            </a:r>
          </a:p>
          <a:p>
            <a:pPr marL="0" indent="0" algn="just">
              <a:buNone/>
            </a:pPr>
            <a:r>
              <a:rPr lang="pl-PL" dirty="0"/>
              <a:t> </a:t>
            </a:r>
          </a:p>
          <a:p>
            <a:pPr algn="just"/>
            <a:r>
              <a:rPr lang="pl-PL" sz="2800" dirty="0"/>
              <a:t>Oświadczam, że ta praca została napisana pod moim kierunkiem. Według mojej wiedzy spełnia ona warunki stawiane projektom menedżerskim.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101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44B83-B692-5524-4CB9-F4DFA4DDA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37458-90F0-95F6-5BFE-5BA8924F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37E269-51A4-9DD0-894C-8859B297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Niniejszy projekt jest własnością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Wojciecha Grygierek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rozumieniu Ustawy  o ochronie praw autorskich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pokrewnych. Jednocześnie stanowi Know-How autora w rozumieniu Kodeksu Cywilnego.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Oświadczenie autora projektu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 niżej podpisany Wojciech Grygierek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Wyrażam zgodę na publikację treści mojego projektu menedżerskiego pt.: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„Charakterystyka Boiska Sportowo-Rekreacyjnego im. Józefa </a:t>
            </a:r>
            <a:r>
              <a:rPr lang="pl-PL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Kasztury</a:t>
            </a:r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Hażlachu”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wydawnictwach Wyższej Szkoły Edukacja w Sporcie.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W/w zgoda dotyczy wyłącznie możliwości publikacji dla celów szkoleniowych przez WSEWS bez możliwości praktycznej realizacji idei, treści oraz nazwy w/w projektu przez osoby trzecie.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Wojciech Grygierek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42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7" name="Group 2094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96" name="Straight Connector 2095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Straight Connector 2096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8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09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10" name="Isosceles Triangle 2099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11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12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13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14" name="Isosceles Triangle 2103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15" name="Isosceles Triangle 2104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A58AE29-C82E-A155-9BF2-DE42CB13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70" y="862363"/>
            <a:ext cx="5630298" cy="4381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/>
              <a:t>Charakterystyka</a:t>
            </a:r>
            <a:r>
              <a:rPr lang="en-US" sz="4200" b="1" dirty="0"/>
              <a:t> </a:t>
            </a:r>
            <a:r>
              <a:rPr lang="en-US" sz="4200" b="1" dirty="0" err="1"/>
              <a:t>Boiska</a:t>
            </a:r>
            <a:r>
              <a:rPr lang="en-US" sz="4200" b="1" dirty="0"/>
              <a:t> </a:t>
            </a:r>
            <a:r>
              <a:rPr lang="en-US" sz="4200" b="1" dirty="0" err="1"/>
              <a:t>Sportowo-Rekreacyjnego</a:t>
            </a:r>
            <a:r>
              <a:rPr lang="en-US" sz="4200" b="1" dirty="0"/>
              <a:t> </a:t>
            </a:r>
            <a:r>
              <a:rPr lang="en-US" sz="4200" b="1" dirty="0" err="1"/>
              <a:t>im</a:t>
            </a:r>
            <a:r>
              <a:rPr lang="en-US" sz="4200" b="1" dirty="0"/>
              <a:t>.</a:t>
            </a:r>
            <a:r>
              <a:rPr lang="pl-PL" sz="4200" b="1" dirty="0"/>
              <a:t> </a:t>
            </a:r>
            <a:r>
              <a:rPr lang="en-US" sz="4200" b="1" dirty="0" err="1"/>
              <a:t>Józefa</a:t>
            </a:r>
            <a:r>
              <a:rPr lang="en-US" sz="4200" b="1" dirty="0"/>
              <a:t> </a:t>
            </a:r>
            <a:r>
              <a:rPr lang="en-US" sz="4200" b="1" dirty="0" err="1"/>
              <a:t>Kasztury</a:t>
            </a:r>
            <a:r>
              <a:rPr lang="en-US" sz="4200" b="1" dirty="0"/>
              <a:t> w </a:t>
            </a:r>
            <a:r>
              <a:rPr lang="en-US" sz="4200" b="1" dirty="0" err="1"/>
              <a:t>Hażlachu</a:t>
            </a:r>
            <a:endParaRPr lang="en-US" sz="4200" b="1" dirty="0"/>
          </a:p>
        </p:txBody>
      </p:sp>
      <p:pic>
        <p:nvPicPr>
          <p:cNvPr id="3" name="Picture 6" descr="Pochwały – tak, punkty – nie - Sportowe Beskidy">
            <a:extLst>
              <a:ext uri="{FF2B5EF4-FFF2-40B4-BE49-F238E27FC236}">
                <a16:creationId xmlns:a16="http://schemas.microsoft.com/office/drawing/2014/main" id="{F184AAE5-BED5-AE43-D1CA-15D1E92B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570" y="1338611"/>
            <a:ext cx="3765692" cy="19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l Kalety ozdobą meczu w Hażlachu [WIDEO] | Swojska Piłka">
            <a:extLst>
              <a:ext uri="{FF2B5EF4-FFF2-40B4-BE49-F238E27FC236}">
                <a16:creationId xmlns:a16="http://schemas.microsoft.com/office/drawing/2014/main" id="{BA1D2A7A-F304-DDD2-401F-84824D9B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7302" y="4077604"/>
            <a:ext cx="3765692" cy="19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5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B89FB-D1F6-CDAB-FB8B-9635F48BC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176CAC-4163-B4A5-F261-ACF74FF5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 to siedziba klubu LKS Victoria Hażlach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41935B-219A-E0DE-19A2-0CD94D9EB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4076308" cy="44800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założenia: 1950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Pełna nazwa klubu: Ludowy Klub Sportowy „Victoria” Hażlach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 boiska: ul. Główna 37, 43-419 Hażlach (budynek Gminnej Biblioteki Publicznej w Hażlachu)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Prezes klubu: Janusz Miły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Trener 1 drużyny: Jakub Mrozik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zatrudnionych trenerów: 6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drużyn seniorskich: 2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drużyn młodzieżowych: 6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polubieni strony na Facebooku:1300 osób</a:t>
            </a:r>
          </a:p>
          <a:p>
            <a:pPr>
              <a:lnSpc>
                <a:spcPct val="90000"/>
              </a:lnSpc>
            </a:pPr>
            <a:endParaRPr lang="pl-PL" sz="1300" dirty="0"/>
          </a:p>
        </p:txBody>
      </p:sp>
      <p:pic>
        <p:nvPicPr>
          <p:cNvPr id="5122" name="Picture 2" descr="👉 To #FAKT, że... - Grzegorz Sikorski - Wójt Gminy Hażlach | Facebook">
            <a:extLst>
              <a:ext uri="{FF2B5EF4-FFF2-40B4-BE49-F238E27FC236}">
                <a16:creationId xmlns:a16="http://schemas.microsoft.com/office/drawing/2014/main" id="{80486751-BE2E-7895-28B5-64FB6E81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7" b="2"/>
          <a:stretch/>
        </p:blipFill>
        <p:spPr bwMode="auto">
          <a:xfrm>
            <a:off x="4747669" y="609600"/>
            <a:ext cx="3634497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1CF9040-34EF-98D0-F52C-33DBE4C7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65" y="3439020"/>
            <a:ext cx="2231507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23C8ED-18BC-833D-2518-12DA2E899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5DF57D9-834A-C08D-6269-8D7F4A16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r="5739" b="2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0FBA3C1-C05D-2916-7B4D-1615F297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Nadanie patronatu</a:t>
            </a:r>
          </a:p>
        </p:txBody>
      </p:sp>
      <p:pic>
        <p:nvPicPr>
          <p:cNvPr id="4098" name="Picture 2" descr="Victoria Hażlach - strona klubu">
            <a:extLst>
              <a:ext uri="{FF2B5EF4-FFF2-40B4-BE49-F238E27FC236}">
                <a16:creationId xmlns:a16="http://schemas.microsoft.com/office/drawing/2014/main" id="{2C1B7284-E78C-9BBB-6235-CD355146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r="22137" b="1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0" name="Straight Connector 4109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248BF1-E471-5F5A-BF77-1891BD64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sierpnia 2024 roku podczas obchodów III Memoriału im. Józefa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Kasztury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piłce nożnej, z inicjatywy Wójta Gminy Hażlach oraz Sołtysa Hażlacha, przy aprobacie zarządu klubu LKS Victoria Hażlach został nadany patronat nad boiskiem imienia Józefa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Kasztury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51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FB1EE-3A4A-1EC5-5081-283E33A06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F23E79-C79A-E4C0-0DC2-47E397CF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Boisko w liczbach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10E098-F437-DF02-1234-F752117A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94" y="2160589"/>
            <a:ext cx="4204989" cy="3749323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Długość boiska- 104m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Szerokość boiska- 68m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miejsc siedzących- 500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miejsc razem- 1000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miejsc stojących pod zadaszeniem- 200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miejsc parkingowych- 50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szatni- 2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pomieszczeń socjalnych razem- 5</a:t>
            </a:r>
          </a:p>
          <a:p>
            <a:endParaRPr lang="pl-PL" dirty="0"/>
          </a:p>
        </p:txBody>
      </p:sp>
      <p:pic>
        <p:nvPicPr>
          <p:cNvPr id="3074" name="Picture 2" descr="Victoria obroniła pozycję - ZDJĘCIA - Beskidzka24.pl - Regionalny Portal:  Bielsko-Biała, Cieszyn, Żywiec, Czechowice, Sucha Beskidzka, Wadowice">
            <a:extLst>
              <a:ext uri="{FF2B5EF4-FFF2-40B4-BE49-F238E27FC236}">
                <a16:creationId xmlns:a16="http://schemas.microsoft.com/office/drawing/2014/main" id="{C9585546-8CCC-010B-0A8A-98E39174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137" y="2159331"/>
            <a:ext cx="4204989" cy="27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5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78465-ED6D-7E74-51A3-4F4812D9C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B94B83-E73F-7BCA-3922-E788489D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Drużyny korzystające z obiektu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E3844-A23B-8AAF-4B23-CFEF4147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boiska im. Józefa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Kasztury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Hażlachu korzystają: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Drużyna LKS Victoria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Hazlach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Treningi + Mecze Ligowe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Drużyna LKS Victoria Hażlach- Treningi + Mecze Ligowe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Trampkarze LKS Victoria Hażlach- Treningi + Mecze Ligowe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Młodsze grupy młodzieżowe LKS Victoria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Hażalch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LKS Victoria Hażlach | Hazlach">
            <a:extLst>
              <a:ext uri="{FF2B5EF4-FFF2-40B4-BE49-F238E27FC236}">
                <a16:creationId xmlns:a16="http://schemas.microsoft.com/office/drawing/2014/main" id="{805B2E36-E52E-A0F0-AE33-08A30DA5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053" y="609600"/>
            <a:ext cx="3909729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football moments (Groundhopping): Victoria Hażlach - Iskra Iskrzyczyn  11.09.2022">
            <a:extLst>
              <a:ext uri="{FF2B5EF4-FFF2-40B4-BE49-F238E27FC236}">
                <a16:creationId xmlns:a16="http://schemas.microsoft.com/office/drawing/2014/main" id="{E65FA5A6-CAFD-35FD-5BA3-12FAD427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7789" y="3439020"/>
            <a:ext cx="3474259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3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3E902-315B-16FD-ADBA-BED68A77B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D51944-81A2-68E2-83D5-455B4B4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6" y="609600"/>
            <a:ext cx="8875796" cy="132080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Obłożenie obiektu</a:t>
            </a:r>
            <a:br>
              <a:rPr lang="pl-PL" dirty="0"/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(Przykładowy plan tygodnia z czerwca 2024r.)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M-Mecz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 Trening</a:t>
            </a:r>
            <a:br>
              <a:rPr lang="pl-PL" sz="1600" dirty="0"/>
            </a:br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ADE62042-C084-8423-F3A1-551F16373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163014"/>
              </p:ext>
            </p:extLst>
          </p:nvPr>
        </p:nvGraphicFramePr>
        <p:xfrm>
          <a:off x="796413" y="3989388"/>
          <a:ext cx="94722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714">
                  <a:extLst>
                    <a:ext uri="{9D8B030D-6E8A-4147-A177-3AD203B41FA5}">
                      <a16:colId xmlns:a16="http://schemas.microsoft.com/office/drawing/2014/main" val="1646757740"/>
                    </a:ext>
                  </a:extLst>
                </a:gridCol>
                <a:gridCol w="1578714">
                  <a:extLst>
                    <a:ext uri="{9D8B030D-6E8A-4147-A177-3AD203B41FA5}">
                      <a16:colId xmlns:a16="http://schemas.microsoft.com/office/drawing/2014/main" val="3694555371"/>
                    </a:ext>
                  </a:extLst>
                </a:gridCol>
                <a:gridCol w="1578714">
                  <a:extLst>
                    <a:ext uri="{9D8B030D-6E8A-4147-A177-3AD203B41FA5}">
                      <a16:colId xmlns:a16="http://schemas.microsoft.com/office/drawing/2014/main" val="310780619"/>
                    </a:ext>
                  </a:extLst>
                </a:gridCol>
                <a:gridCol w="1578714">
                  <a:extLst>
                    <a:ext uri="{9D8B030D-6E8A-4147-A177-3AD203B41FA5}">
                      <a16:colId xmlns:a16="http://schemas.microsoft.com/office/drawing/2014/main" val="1548211676"/>
                    </a:ext>
                  </a:extLst>
                </a:gridCol>
                <a:gridCol w="1578714">
                  <a:extLst>
                    <a:ext uri="{9D8B030D-6E8A-4147-A177-3AD203B41FA5}">
                      <a16:colId xmlns:a16="http://schemas.microsoft.com/office/drawing/2014/main" val="1000732465"/>
                    </a:ext>
                  </a:extLst>
                </a:gridCol>
                <a:gridCol w="1578714">
                  <a:extLst>
                    <a:ext uri="{9D8B030D-6E8A-4147-A177-3AD203B41FA5}">
                      <a16:colId xmlns:a16="http://schemas.microsoft.com/office/drawing/2014/main" val="420978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Poniedziałek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Czwartek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Piątek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5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15:00-16:00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Skrzaty-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Żaki-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Orliki-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3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16:00-17:00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Skrzaty-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Żaki-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Orliki-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4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17:00-18:00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Trampkarz-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8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18:00-19:00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 Drużyna-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Trampkarz-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Drużyna-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Drużyna-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Trampkarz-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2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19:00-20:00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 Drużyna-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Trampkarz-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Drużyna-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Drużyna-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2 Drużyna-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154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20:00-21:00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2 Drużyna-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57934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15DC130-AB79-35B7-EA4B-A037FB521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8238"/>
              </p:ext>
            </p:extLst>
          </p:nvPr>
        </p:nvGraphicFramePr>
        <p:xfrm>
          <a:off x="4769189" y="76200"/>
          <a:ext cx="549951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170">
                  <a:extLst>
                    <a:ext uri="{9D8B030D-6E8A-4147-A177-3AD203B41FA5}">
                      <a16:colId xmlns:a16="http://schemas.microsoft.com/office/drawing/2014/main" val="1150724564"/>
                    </a:ext>
                  </a:extLst>
                </a:gridCol>
                <a:gridCol w="1833170">
                  <a:extLst>
                    <a:ext uri="{9D8B030D-6E8A-4147-A177-3AD203B41FA5}">
                      <a16:colId xmlns:a16="http://schemas.microsoft.com/office/drawing/2014/main" val="798595395"/>
                    </a:ext>
                  </a:extLst>
                </a:gridCol>
                <a:gridCol w="1833170">
                  <a:extLst>
                    <a:ext uri="{9D8B030D-6E8A-4147-A177-3AD203B41FA5}">
                      <a16:colId xmlns:a16="http://schemas.microsoft.com/office/drawing/2014/main" val="230029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Sobota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Niedziela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5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10:00-11:00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Trampkarze-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1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11:00-12:00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Trampkarze-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2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12:00-13:00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Trampkarze-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72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13:00-14:00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4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14:00-15:00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2 Drużyna-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30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15:00-16:00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Drużyna-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2 Drużyna-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9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16:00-17:00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Drużyna-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2 Drużyna-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09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17:00-18:00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Drużyna-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2 Drużyna-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65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18:00-19:00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Drużyna-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2802"/>
                  </a:ext>
                </a:extLst>
              </a:tr>
            </a:tbl>
          </a:graphicData>
        </a:graphic>
      </p:graphicFrame>
      <p:pic>
        <p:nvPicPr>
          <p:cNvPr id="7170" name="Picture 2" descr="LKS Victoria Hażlach">
            <a:extLst>
              <a:ext uri="{FF2B5EF4-FFF2-40B4-BE49-F238E27FC236}">
                <a16:creationId xmlns:a16="http://schemas.microsoft.com/office/drawing/2014/main" id="{EB762A7E-E8BB-B770-8FD3-3DF394D0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01" y="20074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54181"/>
      </p:ext>
    </p:extLst>
  </p:cSld>
  <p:clrMapOvr>
    <a:masterClrMapping/>
  </p:clrMapOvr>
</p:sld>
</file>

<file path=ppt/theme/theme1.xml><?xml version="1.0" encoding="utf-8"?>
<a:theme xmlns:a="http://schemas.openxmlformats.org/drawingml/2006/main" name="1_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885</Words>
  <Application>Microsoft Office PowerPoint</Application>
  <PresentationFormat>Panoramiczny</PresentationFormat>
  <Paragraphs>154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1_Faseta</vt:lpstr>
      <vt:lpstr>Faseta</vt:lpstr>
      <vt:lpstr>Prezentacja programu PowerPoint</vt:lpstr>
      <vt:lpstr>Prezentacja programu PowerPoint</vt:lpstr>
      <vt:lpstr>Prezentacja programu PowerPoint</vt:lpstr>
      <vt:lpstr>Charakterystyka Boiska Sportowo-Rekreacyjnego im. Józefa Kasztury w Hażlachu</vt:lpstr>
      <vt:lpstr>Obiekt to siedziba klubu LKS Victoria Hażlach</vt:lpstr>
      <vt:lpstr>Nadanie patronatu</vt:lpstr>
      <vt:lpstr>Boisko w liczbach </vt:lpstr>
      <vt:lpstr>Drużyny korzystające z obiektu</vt:lpstr>
      <vt:lpstr>Obłożenie obiektu (Przykładowy plan tygodnia z czerwca 2024r.)  M-Mecz T- Trening </vt:lpstr>
      <vt:lpstr>Mecze Ligowe</vt:lpstr>
      <vt:lpstr>Trybuny</vt:lpstr>
      <vt:lpstr>Imprezy sportowe</vt:lpstr>
      <vt:lpstr>Imprezy lokalne na obiekcie</vt:lpstr>
      <vt:lpstr>Zaplecze sanitarne/ wyposażenie</vt:lpstr>
      <vt:lpstr>KONTAKT Z MENEDŻEREM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Wojciech Grygierek</dc:creator>
  <cp:lastModifiedBy>Wojciech Grygierek</cp:lastModifiedBy>
  <cp:revision>13</cp:revision>
  <dcterms:created xsi:type="dcterms:W3CDTF">2024-11-26T16:20:07Z</dcterms:created>
  <dcterms:modified xsi:type="dcterms:W3CDTF">2024-12-05T10:21:32Z</dcterms:modified>
</cp:coreProperties>
</file>