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7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1143000" y="685800"/>
            <a:ext cx="4572000" cy="3429000"/>
          </a:xfrm>
          <a:prstGeom prst="rect">
            <a:avLst/>
          </a:prstGeom>
        </p:spPr>
        <p:txBody>
          <a:bodyPr/>
          <a:lstStyle/>
          <a:p>
            <a:endParaRPr/>
          </a:p>
        </p:txBody>
      </p:sp>
      <p:sp>
        <p:nvSpPr>
          <p:cNvPr id="139" name="Shape 1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ytuł i podtytu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kst tytułowy"/>
          <p:cNvSpPr txBox="1">
            <a:spLocks noGrp="1"/>
          </p:cNvSpPr>
          <p:nvPr>
            <p:ph type="title"/>
          </p:nvPr>
        </p:nvSpPr>
        <p:spPr>
          <a:xfrm>
            <a:off x="1270000" y="1943100"/>
            <a:ext cx="10464800" cy="2997200"/>
          </a:xfrm>
          <a:prstGeom prst="rect">
            <a:avLst/>
          </a:prstGeom>
        </p:spPr>
        <p:txBody>
          <a:bodyPr anchor="b"/>
          <a:lstStyle>
            <a:lvl1pPr>
              <a:defRPr sz="6400" spc="-128"/>
            </a:lvl1pPr>
          </a:lstStyle>
          <a:p>
            <a:r>
              <a:t>Tekst tytułowy</a:t>
            </a:r>
          </a:p>
        </p:txBody>
      </p:sp>
      <p:sp>
        <p:nvSpPr>
          <p:cNvPr id="12" name="Treść - poziom 1…"/>
          <p:cNvSpPr txBox="1">
            <a:spLocks noGrp="1"/>
          </p:cNvSpPr>
          <p:nvPr>
            <p:ph type="body" sz="quarter" idx="1"/>
          </p:nvPr>
        </p:nvSpPr>
        <p:spPr>
          <a:xfrm>
            <a:off x="1270000" y="5029200"/>
            <a:ext cx="10464800" cy="2184400"/>
          </a:xfrm>
          <a:prstGeom prst="rect">
            <a:avLst/>
          </a:prstGeom>
        </p:spPr>
        <p:txBody>
          <a:bodyPr anchor="t"/>
          <a:lstStyle>
            <a:lvl1pPr marL="0" indent="0" algn="ctr">
              <a:spcBef>
                <a:spcPts val="0"/>
              </a:spcBef>
              <a:buClr>
                <a:srgbClr val="A29A85"/>
              </a:buClr>
              <a:buSzTx/>
              <a:buNone/>
              <a:defRPr sz="2400"/>
            </a:lvl1pPr>
            <a:lvl2pPr marL="0" indent="0" algn="ctr">
              <a:spcBef>
                <a:spcPts val="0"/>
              </a:spcBef>
              <a:buClr>
                <a:srgbClr val="A29A85"/>
              </a:buClr>
              <a:buSzTx/>
              <a:buNone/>
              <a:defRPr sz="2400"/>
            </a:lvl2pPr>
            <a:lvl3pPr marL="0" indent="0" algn="ctr">
              <a:spcBef>
                <a:spcPts val="0"/>
              </a:spcBef>
              <a:buClr>
                <a:srgbClr val="A29A85"/>
              </a:buClr>
              <a:buSzTx/>
              <a:buNone/>
              <a:defRPr sz="2400"/>
            </a:lvl3pPr>
            <a:lvl4pPr marL="0" indent="0" algn="ctr">
              <a:spcBef>
                <a:spcPts val="0"/>
              </a:spcBef>
              <a:buClr>
                <a:srgbClr val="A29A85"/>
              </a:buClr>
              <a:buSzTx/>
              <a:buNone/>
              <a:defRPr sz="2400"/>
            </a:lvl4pPr>
            <a:lvl5pPr marL="0" indent="0" algn="ctr">
              <a:spcBef>
                <a:spcPts val="0"/>
              </a:spcBef>
              <a:buClr>
                <a:srgbClr val="A29A85"/>
              </a:buClr>
              <a:buSzTx/>
              <a:buNone/>
              <a:defRPr sz="2400"/>
            </a:lvl5pPr>
          </a:lstStyle>
          <a:p>
            <a:r>
              <a:t>Treść - poziom 1</a:t>
            </a:r>
          </a:p>
          <a:p>
            <a:pPr lvl="1"/>
            <a:r>
              <a:t>Treść - poziom 2</a:t>
            </a:r>
          </a:p>
          <a:p>
            <a:pPr lvl="2"/>
            <a:r>
              <a:t>Treść - poziom 3</a:t>
            </a:r>
          </a:p>
          <a:p>
            <a:pPr lvl="3"/>
            <a:r>
              <a:t>Treść - poziom 4</a:t>
            </a:r>
          </a:p>
          <a:p>
            <a:pPr lvl="4"/>
            <a:r>
              <a:t>Treść - poziom 5</a:t>
            </a:r>
          </a:p>
        </p:txBody>
      </p:sp>
      <p:sp>
        <p:nvSpPr>
          <p:cNvPr id="13" name="Numer slajdu"/>
          <p:cNvSpPr txBox="1">
            <a:spLocks noGrp="1"/>
          </p:cNvSpPr>
          <p:nvPr>
            <p:ph type="sldNum" sz="quarter" idx="2"/>
          </p:nvPr>
        </p:nvSpPr>
        <p:spPr>
          <a:xfrm>
            <a:off x="6305296" y="9017050"/>
            <a:ext cx="406909" cy="380900"/>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yta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Janek Jabłonka"/>
          <p:cNvSpPr txBox="1">
            <a:spLocks noGrp="1"/>
          </p:cNvSpPr>
          <p:nvPr>
            <p:ph type="body" sz="quarter" idx="13"/>
          </p:nvPr>
        </p:nvSpPr>
        <p:spPr>
          <a:xfrm>
            <a:off x="1270000" y="6362700"/>
            <a:ext cx="10464800" cy="647700"/>
          </a:xfrm>
          <a:prstGeom prst="rect">
            <a:avLst/>
          </a:prstGeom>
        </p:spPr>
        <p:txBody>
          <a:bodyPr anchor="t">
            <a:spAutoFit/>
          </a:bodyPr>
          <a:lstStyle>
            <a:lvl1pPr marL="0" indent="0" algn="ctr">
              <a:spcBef>
                <a:spcPts val="1200"/>
              </a:spcBef>
              <a:buClr>
                <a:srgbClr val="A29A85"/>
              </a:buClr>
              <a:buSzTx/>
              <a:buNone/>
              <a:defRPr sz="3600">
                <a:solidFill>
                  <a:srgbClr val="222222"/>
                </a:solidFill>
              </a:defRPr>
            </a:lvl1pPr>
          </a:lstStyle>
          <a:p>
            <a:r>
              <a:t>–Janek Jabłonka</a:t>
            </a:r>
          </a:p>
        </p:txBody>
      </p:sp>
      <p:sp>
        <p:nvSpPr>
          <p:cNvPr id="102" name="„Wpisz tu cytat.”"/>
          <p:cNvSpPr txBox="1">
            <a:spLocks noGrp="1"/>
          </p:cNvSpPr>
          <p:nvPr>
            <p:ph type="body" sz="quarter" idx="14"/>
          </p:nvPr>
        </p:nvSpPr>
        <p:spPr>
          <a:xfrm>
            <a:off x="1270000" y="4241799"/>
            <a:ext cx="10464800" cy="736601"/>
          </a:xfrm>
          <a:prstGeom prst="rect">
            <a:avLst/>
          </a:prstGeom>
        </p:spPr>
        <p:txBody>
          <a:bodyPr>
            <a:spAutoFit/>
          </a:bodyPr>
          <a:lstStyle>
            <a:lvl1pPr marL="0" indent="0" algn="ctr">
              <a:lnSpc>
                <a:spcPct val="120000"/>
              </a:lnSpc>
              <a:buSzTx/>
              <a:buNone/>
              <a:defRPr sz="4200" b="1" spc="-126">
                <a:latin typeface="+mn-lt"/>
                <a:ea typeface="+mn-ea"/>
                <a:cs typeface="+mn-cs"/>
                <a:sym typeface="Superclarendon"/>
              </a:defRPr>
            </a:lvl1pPr>
          </a:lstStyle>
          <a:p>
            <a:r>
              <a:t>„Wpisz tu cytat.” </a:t>
            </a:r>
          </a:p>
        </p:txBody>
      </p:sp>
      <p:sp>
        <p:nvSpPr>
          <p:cNvPr id="10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djęc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157588660_2880x1920.jpe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
        <p:nvSpPr>
          <p:cNvPr id="11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usty (zamienn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usty - zamienny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Zdjęcie (poziom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Linia"/>
          <p:cNvSpPr/>
          <p:nvPr/>
        </p:nvSpPr>
        <p:spPr>
          <a:xfrm>
            <a:off x="4770394" y="8229555"/>
            <a:ext cx="3385929" cy="1"/>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22" name="prawo-cywilne-3.jpg" descr="prawo-cywilne-3.jpg"/>
          <p:cNvPicPr>
            <a:picLocks noChangeAspect="1"/>
          </p:cNvPicPr>
          <p:nvPr/>
        </p:nvPicPr>
        <p:blipFill>
          <a:blip r:embed="rId3"/>
          <a:stretch>
            <a:fillRect/>
          </a:stretch>
        </p:blipFill>
        <p:spPr>
          <a:xfrm>
            <a:off x="1516242" y="818207"/>
            <a:ext cx="9894233" cy="6589713"/>
          </a:xfrm>
          <a:prstGeom prst="rect">
            <a:avLst/>
          </a:prstGeom>
          <a:ln w="12700">
            <a:miter lim="400000"/>
          </a:ln>
        </p:spPr>
      </p:pic>
      <p:sp>
        <p:nvSpPr>
          <p:cNvPr id="2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ytuł (na środku)">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ekst tytułowy"/>
          <p:cNvSpPr txBox="1">
            <a:spLocks noGrp="1"/>
          </p:cNvSpPr>
          <p:nvPr>
            <p:ph type="title"/>
          </p:nvPr>
        </p:nvSpPr>
        <p:spPr>
          <a:xfrm>
            <a:off x="1270000" y="3505200"/>
            <a:ext cx="10464800" cy="2730500"/>
          </a:xfrm>
          <a:prstGeom prst="rect">
            <a:avLst/>
          </a:prstGeom>
        </p:spPr>
        <p:txBody>
          <a:bodyPr/>
          <a:lstStyle>
            <a:lvl1pPr>
              <a:defRPr sz="6400" spc="-128"/>
            </a:lvl1pPr>
          </a:lstStyle>
          <a:p>
            <a:r>
              <a:t>Tekst tytułowy</a:t>
            </a:r>
          </a:p>
        </p:txBody>
      </p:sp>
      <p:sp>
        <p:nvSpPr>
          <p:cNvPr id="3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djęcie (pionow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Linia"/>
          <p:cNvSpPr/>
          <p:nvPr/>
        </p:nvSpPr>
        <p:spPr>
          <a:xfrm flipV="1">
            <a:off x="1321968" y="5118050"/>
            <a:ext cx="4440782" cy="6"/>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Obrazek"/>
          <p:cNvSpPr>
            <a:spLocks noGrp="1"/>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endParaRPr/>
          </a:p>
        </p:txBody>
      </p:sp>
      <p:sp>
        <p:nvSpPr>
          <p:cNvPr id="41" name="Tekst tytułowy"/>
          <p:cNvSpPr txBox="1">
            <a:spLocks noGrp="1"/>
          </p:cNvSpPr>
          <p:nvPr>
            <p:ph type="title"/>
          </p:nvPr>
        </p:nvSpPr>
        <p:spPr>
          <a:xfrm>
            <a:off x="762000" y="774700"/>
            <a:ext cx="5588000" cy="4102100"/>
          </a:xfrm>
          <a:prstGeom prst="rect">
            <a:avLst/>
          </a:prstGeom>
        </p:spPr>
        <p:txBody>
          <a:bodyPr anchor="b"/>
          <a:lstStyle/>
          <a:p>
            <a:r>
              <a:t>Tekst tytułowy</a:t>
            </a:r>
          </a:p>
        </p:txBody>
      </p:sp>
      <p:sp>
        <p:nvSpPr>
          <p:cNvPr id="42" name="Treść - poziom 1…"/>
          <p:cNvSpPr txBox="1">
            <a:spLocks noGrp="1"/>
          </p:cNvSpPr>
          <p:nvPr>
            <p:ph type="body" sz="quarter" idx="1"/>
          </p:nvPr>
        </p:nvSpPr>
        <p:spPr>
          <a:xfrm>
            <a:off x="762000" y="5372100"/>
            <a:ext cx="5588000" cy="3619500"/>
          </a:xfrm>
          <a:prstGeom prst="rect">
            <a:avLst/>
          </a:prstGeom>
        </p:spPr>
        <p:txBody>
          <a:bodyPr anchor="t"/>
          <a:lstStyle>
            <a:lvl1pPr marL="0" indent="0" algn="ctr">
              <a:spcBef>
                <a:spcPts val="0"/>
              </a:spcBef>
              <a:buClr>
                <a:srgbClr val="A29A85"/>
              </a:buClr>
              <a:buSzTx/>
              <a:buNone/>
              <a:defRPr sz="2400"/>
            </a:lvl1pPr>
            <a:lvl2pPr marL="0" indent="0" algn="ctr">
              <a:spcBef>
                <a:spcPts val="0"/>
              </a:spcBef>
              <a:buClr>
                <a:srgbClr val="A29A85"/>
              </a:buClr>
              <a:buSzTx/>
              <a:buNone/>
              <a:defRPr sz="2400"/>
            </a:lvl2pPr>
            <a:lvl3pPr marL="0" indent="0" algn="ctr">
              <a:spcBef>
                <a:spcPts val="0"/>
              </a:spcBef>
              <a:buClr>
                <a:srgbClr val="A29A85"/>
              </a:buClr>
              <a:buSzTx/>
              <a:buNone/>
              <a:defRPr sz="2400"/>
            </a:lvl3pPr>
            <a:lvl4pPr marL="0" indent="0" algn="ctr">
              <a:spcBef>
                <a:spcPts val="0"/>
              </a:spcBef>
              <a:buClr>
                <a:srgbClr val="A29A85"/>
              </a:buClr>
              <a:buSzTx/>
              <a:buNone/>
              <a:defRPr sz="2400"/>
            </a:lvl4pPr>
            <a:lvl5pPr marL="0" indent="0" algn="ctr">
              <a:spcBef>
                <a:spcPts val="0"/>
              </a:spcBef>
              <a:buClr>
                <a:srgbClr val="A29A85"/>
              </a:buClr>
              <a:buSzTx/>
              <a:buNone/>
              <a:defRPr sz="2400"/>
            </a:lvl5pPr>
          </a:lstStyle>
          <a:p>
            <a:r>
              <a:t>Treść - poziom 1</a:t>
            </a:r>
          </a:p>
          <a:p>
            <a:pPr lvl="1"/>
            <a:r>
              <a:t>Treść - poziom 2</a:t>
            </a:r>
          </a:p>
          <a:p>
            <a:pPr lvl="2"/>
            <a:r>
              <a:t>Treść - poziom 3</a:t>
            </a:r>
          </a:p>
          <a:p>
            <a:pPr lvl="3"/>
            <a:r>
              <a:t>Treść - poziom 4</a:t>
            </a:r>
          </a:p>
          <a:p>
            <a:pPr lvl="4"/>
            <a:r>
              <a:t>Treść - poziom 5</a:t>
            </a:r>
          </a:p>
        </p:txBody>
      </p:sp>
      <p:sp>
        <p:nvSpPr>
          <p:cNvPr id="4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ytuł (na górze)">
    <p:spTree>
      <p:nvGrpSpPr>
        <p:cNvPr id="1" name=""/>
        <p:cNvGrpSpPr/>
        <p:nvPr/>
      </p:nvGrpSpPr>
      <p:grpSpPr>
        <a:xfrm>
          <a:off x="0" y="0"/>
          <a:ext cx="0" cy="0"/>
          <a:chOff x="0" y="0"/>
          <a:chExt cx="0" cy="0"/>
        </a:xfrm>
      </p:grpSpPr>
      <p:sp>
        <p:nvSpPr>
          <p:cNvPr id="51" name="Linia"/>
          <p:cNvSpPr/>
          <p:nvPr/>
        </p:nvSpPr>
        <p:spPr>
          <a:xfrm>
            <a:off x="1096004" y="2768555"/>
            <a:ext cx="10836310" cy="63"/>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2" name="Tekst tytułowy"/>
          <p:cNvSpPr txBox="1">
            <a:spLocks noGrp="1"/>
          </p:cNvSpPr>
          <p:nvPr>
            <p:ph type="title"/>
          </p:nvPr>
        </p:nvSpPr>
        <p:spPr>
          <a:prstGeom prst="rect">
            <a:avLst/>
          </a:prstGeom>
        </p:spPr>
        <p:txBody>
          <a:bodyPr/>
          <a:lstStyle/>
          <a:p>
            <a:r>
              <a:t>Tekst tytułowy</a:t>
            </a:r>
          </a:p>
        </p:txBody>
      </p:sp>
      <p:sp>
        <p:nvSpPr>
          <p:cNvPr id="5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61" name="Linia"/>
          <p:cNvSpPr/>
          <p:nvPr/>
        </p:nvSpPr>
        <p:spPr>
          <a:xfrm>
            <a:off x="1096004" y="2768555"/>
            <a:ext cx="10836310" cy="63"/>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2" name="Tekst tytułowy"/>
          <p:cNvSpPr txBox="1">
            <a:spLocks noGrp="1"/>
          </p:cNvSpPr>
          <p:nvPr>
            <p:ph type="title"/>
          </p:nvPr>
        </p:nvSpPr>
        <p:spPr>
          <a:prstGeom prst="rect">
            <a:avLst/>
          </a:prstGeom>
        </p:spPr>
        <p:txBody>
          <a:bodyPr/>
          <a:lstStyle/>
          <a:p>
            <a:r>
              <a:t>Tekst tytułowy</a:t>
            </a:r>
          </a:p>
        </p:txBody>
      </p:sp>
      <p:sp>
        <p:nvSpPr>
          <p:cNvPr id="63" name="Treść - poziom 1…"/>
          <p:cNvSpPr txBox="1">
            <a:spLocks noGrp="1"/>
          </p:cNvSpPr>
          <p:nvPr>
            <p:ph type="body" idx="1"/>
          </p:nvPr>
        </p:nvSpPr>
        <p:spPr>
          <a:xfrm>
            <a:off x="1270000" y="3263900"/>
            <a:ext cx="10464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Treść - poziom 1</a:t>
            </a:r>
          </a:p>
          <a:p>
            <a:pPr lvl="1"/>
            <a:r>
              <a:t>Treść - poziom 2</a:t>
            </a:r>
          </a:p>
          <a:p>
            <a:pPr lvl="2"/>
            <a:r>
              <a:t>Treść - poziom 3</a:t>
            </a:r>
          </a:p>
          <a:p>
            <a:pPr lvl="3"/>
            <a:r>
              <a:t>Treść - poziom 4</a:t>
            </a:r>
          </a:p>
          <a:p>
            <a:pPr lvl="4"/>
            <a:r>
              <a:t>Treść - poziom 5</a:t>
            </a:r>
          </a:p>
        </p:txBody>
      </p:sp>
      <p:sp>
        <p:nvSpPr>
          <p:cNvPr id="6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72" name="Linia"/>
          <p:cNvSpPr/>
          <p:nvPr/>
        </p:nvSpPr>
        <p:spPr>
          <a:xfrm>
            <a:off x="1096004" y="2768555"/>
            <a:ext cx="10836310" cy="63"/>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3" name="Obrazek"/>
          <p:cNvSpPr>
            <a:spLocks noGrp="1"/>
          </p:cNvSpPr>
          <p:nvPr>
            <p:ph type="pic" sz="half" idx="13"/>
          </p:nvPr>
        </p:nvSpPr>
        <p:spPr>
          <a:xfrm>
            <a:off x="1181100" y="3380452"/>
            <a:ext cx="5461000" cy="5308601"/>
          </a:xfrm>
          <a:prstGeom prst="rect">
            <a:avLst/>
          </a:prstGeom>
          <a:ln w="9525">
            <a:round/>
          </a:ln>
        </p:spPr>
        <p:txBody>
          <a:bodyPr lIns="91439" tIns="45719" rIns="91439" bIns="45719" anchor="t">
            <a:noAutofit/>
          </a:bodyPr>
          <a:lstStyle/>
          <a:p>
            <a:endParaRPr/>
          </a:p>
        </p:txBody>
      </p:sp>
      <p:sp>
        <p:nvSpPr>
          <p:cNvPr id="74" name="Tekst tytułowy"/>
          <p:cNvSpPr txBox="1">
            <a:spLocks noGrp="1"/>
          </p:cNvSpPr>
          <p:nvPr>
            <p:ph type="title"/>
          </p:nvPr>
        </p:nvSpPr>
        <p:spPr>
          <a:prstGeom prst="rect">
            <a:avLst/>
          </a:prstGeom>
        </p:spPr>
        <p:txBody>
          <a:bodyPr/>
          <a:lstStyle/>
          <a:p>
            <a:r>
              <a:t>Tekst tytułowy</a:t>
            </a:r>
          </a:p>
        </p:txBody>
      </p:sp>
      <p:sp>
        <p:nvSpPr>
          <p:cNvPr id="75" name="Treść - poziom 1…"/>
          <p:cNvSpPr txBox="1">
            <a:spLocks noGrp="1"/>
          </p:cNvSpPr>
          <p:nvPr>
            <p:ph type="body" sz="half"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r>
              <a:t>Treść - poziom 1</a:t>
            </a:r>
          </a:p>
          <a:p>
            <a:pPr lvl="1"/>
            <a:r>
              <a:t>Treść - poziom 2</a:t>
            </a:r>
          </a:p>
          <a:p>
            <a:pPr lvl="2"/>
            <a:r>
              <a:t>Treść - poziom 3</a:t>
            </a:r>
          </a:p>
          <a:p>
            <a:pPr lvl="3"/>
            <a:r>
              <a:t>Treść - poziom 4</a:t>
            </a:r>
          </a:p>
          <a:p>
            <a:pPr lvl="4"/>
            <a:r>
              <a:t>Treść - poziom 5</a:t>
            </a:r>
          </a:p>
        </p:txBody>
      </p:sp>
      <p:sp>
        <p:nvSpPr>
          <p:cNvPr id="7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83" name="Treść - poziom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Treść - poziom 1</a:t>
            </a:r>
          </a:p>
          <a:p>
            <a:pPr lvl="1"/>
            <a:r>
              <a:t>Treść - poziom 2</a:t>
            </a:r>
          </a:p>
          <a:p>
            <a:pPr lvl="2"/>
            <a:r>
              <a:t>Treść - poziom 3</a:t>
            </a:r>
          </a:p>
          <a:p>
            <a:pPr lvl="3"/>
            <a:r>
              <a:t>Treść - poziom 4</a:t>
            </a:r>
          </a:p>
          <a:p>
            <a:pPr lvl="4"/>
            <a:r>
              <a:t>Treść - poziom 5</a:t>
            </a:r>
          </a:p>
        </p:txBody>
      </p:sp>
      <p:sp>
        <p:nvSpPr>
          <p:cNvPr id="8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Zdjęcie (3 sztuki)">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 name="Obrazek"/>
          <p:cNvSpPr>
            <a:spLocks noGrp="1"/>
          </p:cNvSpPr>
          <p:nvPr>
            <p:ph type="pic" sz="quarter" idx="13"/>
          </p:nvPr>
        </p:nvSpPr>
        <p:spPr>
          <a:xfrm>
            <a:off x="6692900" y="5082252"/>
            <a:ext cx="5334000" cy="3898901"/>
          </a:xfrm>
          <a:prstGeom prst="rect">
            <a:avLst/>
          </a:prstGeom>
          <a:ln w="9525">
            <a:round/>
          </a:ln>
        </p:spPr>
        <p:txBody>
          <a:bodyPr lIns="91439" tIns="45719" rIns="91439" bIns="45719" anchor="t">
            <a:noAutofit/>
          </a:bodyPr>
          <a:lstStyle/>
          <a:p>
            <a:endParaRPr/>
          </a:p>
        </p:txBody>
      </p:sp>
      <p:sp>
        <p:nvSpPr>
          <p:cNvPr id="92" name="Obrazek"/>
          <p:cNvSpPr>
            <a:spLocks noGrp="1"/>
          </p:cNvSpPr>
          <p:nvPr>
            <p:ph type="pic" sz="quarter" idx="14"/>
          </p:nvPr>
        </p:nvSpPr>
        <p:spPr>
          <a:xfrm>
            <a:off x="6699118" y="751552"/>
            <a:ext cx="5334001" cy="3898901"/>
          </a:xfrm>
          <a:prstGeom prst="rect">
            <a:avLst/>
          </a:prstGeom>
          <a:ln w="9525">
            <a:round/>
          </a:ln>
        </p:spPr>
        <p:txBody>
          <a:bodyPr lIns="91439" tIns="45719" rIns="91439" bIns="45719" anchor="t">
            <a:noAutofit/>
          </a:bodyPr>
          <a:lstStyle/>
          <a:p>
            <a:endParaRPr/>
          </a:p>
        </p:txBody>
      </p:sp>
      <p:sp>
        <p:nvSpPr>
          <p:cNvPr id="93" name="Obrazek"/>
          <p:cNvSpPr>
            <a:spLocks noGrp="1"/>
          </p:cNvSpPr>
          <p:nvPr>
            <p:ph type="pic" sz="half" idx="15"/>
          </p:nvPr>
        </p:nvSpPr>
        <p:spPr>
          <a:xfrm>
            <a:off x="965200" y="762000"/>
            <a:ext cx="5334000" cy="8229600"/>
          </a:xfrm>
          <a:prstGeom prst="rect">
            <a:avLst/>
          </a:prstGeom>
          <a:ln w="9525">
            <a:round/>
          </a:ln>
        </p:spPr>
        <p:txBody>
          <a:bodyPr lIns="91439" tIns="45719" rIns="91439" bIns="45719" anchor="t">
            <a:noAutofit/>
          </a:bodyPr>
          <a:lstStyle/>
          <a:p>
            <a:endParaRPr/>
          </a:p>
        </p:txBody>
      </p:sp>
      <p:sp>
        <p:nvSpPr>
          <p:cNvPr id="9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reść - poziom 1…"/>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Treść - poziom 1</a:t>
            </a:r>
          </a:p>
          <a:p>
            <a:pPr lvl="1"/>
            <a:r>
              <a:t>Treść - poziom 2</a:t>
            </a:r>
          </a:p>
          <a:p>
            <a:pPr lvl="2"/>
            <a:r>
              <a:t>Treść - poziom 3</a:t>
            </a:r>
          </a:p>
          <a:p>
            <a:pPr lvl="3"/>
            <a:r>
              <a:t>Treść - poziom 4</a:t>
            </a:r>
          </a:p>
          <a:p>
            <a:pPr lvl="4"/>
            <a:r>
              <a:t>Treść - poziom 5</a:t>
            </a:r>
          </a:p>
        </p:txBody>
      </p:sp>
      <p:sp>
        <p:nvSpPr>
          <p:cNvPr id="3" name="Tekst tytułowy"/>
          <p:cNvSpPr txBox="1">
            <a:spLocks noGrp="1"/>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Tekst tytułowy</a:t>
            </a:r>
          </a:p>
        </p:txBody>
      </p:sp>
      <p:sp>
        <p:nvSpPr>
          <p:cNvPr id="4" name="Numer slajdu"/>
          <p:cNvSpPr txBox="1">
            <a:spLocks noGrp="1"/>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sz="1800" b="1">
                <a:solidFill>
                  <a:srgbClr val="F1F1F1"/>
                </a:solidFill>
                <a:latin typeface="+mn-lt"/>
                <a:ea typeface="+mn-ea"/>
                <a:cs typeface="+mn-cs"/>
                <a:sym typeface="Superclarendon"/>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1pPr>
      <a:lvl2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2pPr>
      <a:lvl3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3pPr>
      <a:lvl4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4pPr>
      <a:lvl5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5pPr>
      <a:lvl6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6pPr>
      <a:lvl7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7pPr>
      <a:lvl8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8pPr>
      <a:lvl9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9pPr>
    </p:titleStyle>
    <p:bodyStyle>
      <a:lvl1pPr marL="6223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1pPr>
      <a:lvl2pPr marL="0" marR="0" indent="2286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2pPr>
      <a:lvl3pPr marL="0" marR="0" indent="4572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3pPr>
      <a:lvl4pPr marL="0" marR="0" indent="6858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4pPr>
      <a:lvl5pPr marL="0" marR="0" indent="9144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5pPr>
      <a:lvl6pPr marL="0" marR="0" indent="11430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6pPr>
      <a:lvl7pPr marL="0" marR="0" indent="13716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7pPr>
      <a:lvl8pPr marL="0" marR="0" indent="16002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8pPr>
      <a:lvl9pPr marL="0" marR="0" indent="18288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prawo-cywilne-3.jpg"/>
          <p:cNvGrpSpPr/>
          <p:nvPr/>
        </p:nvGrpSpPr>
        <p:grpSpPr>
          <a:xfrm>
            <a:off x="631497" y="605382"/>
            <a:ext cx="7474606" cy="5139236"/>
            <a:chOff x="0" y="0"/>
            <a:chExt cx="7474604" cy="5139235"/>
          </a:xfrm>
        </p:grpSpPr>
        <p:pic>
          <p:nvPicPr>
            <p:cNvPr id="142" name="prawo-cywilne-3.jpg" descr="prawo-cywilne-3.jpg"/>
            <p:cNvPicPr>
              <a:picLocks noChangeAspect="1"/>
            </p:cNvPicPr>
            <p:nvPr/>
          </p:nvPicPr>
          <p:blipFill>
            <a:blip r:embed="rId2"/>
            <a:stretch>
              <a:fillRect/>
            </a:stretch>
          </p:blipFill>
          <p:spPr>
            <a:xfrm>
              <a:off x="127000" y="88900"/>
              <a:ext cx="7220605" cy="4809036"/>
            </a:xfrm>
            <a:prstGeom prst="rect">
              <a:avLst/>
            </a:prstGeom>
            <a:ln>
              <a:noFill/>
            </a:ln>
            <a:effectLst/>
          </p:spPr>
        </p:pic>
        <p:pic>
          <p:nvPicPr>
            <p:cNvPr id="141" name="prawo-cywilne-3.jpg" descr="prawo-cywilne-3.jpg"/>
            <p:cNvPicPr>
              <a:picLocks/>
            </p:cNvPicPr>
            <p:nvPr/>
          </p:nvPicPr>
          <p:blipFill>
            <a:blip r:embed="rId3"/>
            <a:stretch>
              <a:fillRect/>
            </a:stretch>
          </p:blipFill>
          <p:spPr>
            <a:xfrm>
              <a:off x="0" y="0"/>
              <a:ext cx="7474605" cy="5139236"/>
            </a:xfrm>
            <a:prstGeom prst="rect">
              <a:avLst/>
            </a:prstGeom>
            <a:effectLst/>
          </p:spPr>
        </p:pic>
      </p:grpSp>
      <p:pic>
        <p:nvPicPr>
          <p:cNvPr id="144" name="EWS_logokrzywe czarne 15x15.pdf" descr="EWS_logokrzywe czarne 15x15.pdf"/>
          <p:cNvPicPr>
            <a:picLocks noChangeAspect="1"/>
          </p:cNvPicPr>
          <p:nvPr/>
        </p:nvPicPr>
        <p:blipFill>
          <a:blip r:embed="rId4"/>
          <a:stretch>
            <a:fillRect/>
          </a:stretch>
        </p:blipFill>
        <p:spPr>
          <a:xfrm>
            <a:off x="9223491" y="796907"/>
            <a:ext cx="2263809" cy="2020563"/>
          </a:xfrm>
          <a:prstGeom prst="rect">
            <a:avLst/>
          </a:prstGeom>
          <a:ln w="12700">
            <a:miter lim="400000"/>
          </a:ln>
        </p:spPr>
      </p:pic>
      <p:sp>
        <p:nvSpPr>
          <p:cNvPr id="145"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46" name="images-1.jpeg" descr="images-1.jpeg"/>
          <p:cNvPicPr>
            <a:picLocks noChangeAspect="1"/>
          </p:cNvPicPr>
          <p:nvPr/>
        </p:nvPicPr>
        <p:blipFill>
          <a:blip r:embed="rId5"/>
          <a:stretch>
            <a:fillRect/>
          </a:stretch>
        </p:blipFill>
        <p:spPr>
          <a:xfrm>
            <a:off x="709279" y="8114538"/>
            <a:ext cx="979425" cy="979424"/>
          </a:xfrm>
          <a:prstGeom prst="rect">
            <a:avLst/>
          </a:prstGeom>
          <a:ln w="12700">
            <a:miter lim="400000"/>
          </a:ln>
        </p:spPr>
      </p:pic>
      <p:sp>
        <p:nvSpPr>
          <p:cNvPr id="147" name="Podatki w sporcie"/>
          <p:cNvSpPr txBox="1"/>
          <p:nvPr/>
        </p:nvSpPr>
        <p:spPr>
          <a:xfrm>
            <a:off x="752723" y="5781526"/>
            <a:ext cx="11499354" cy="284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6900" b="1" spc="-138">
                <a:solidFill>
                  <a:srgbClr val="FEFDFF"/>
                </a:solidFill>
                <a:latin typeface="+mn-lt"/>
                <a:ea typeface="+mn-ea"/>
                <a:cs typeface="+mn-cs"/>
                <a:sym typeface="Superclarendon"/>
              </a:defRPr>
            </a:lvl1pPr>
          </a:lstStyle>
          <a:p>
            <a:r>
              <a:t>Podatki w sporcie </a:t>
            </a:r>
          </a:p>
        </p:txBody>
      </p:sp>
      <p:sp>
        <p:nvSpPr>
          <p:cNvPr id="148" name="Opracowano na podstawie:…"/>
          <p:cNvSpPr txBox="1"/>
          <p:nvPr/>
        </p:nvSpPr>
        <p:spPr>
          <a:xfrm>
            <a:off x="9241035" y="8166100"/>
            <a:ext cx="3184130" cy="876301"/>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300">
                <a:solidFill>
                  <a:srgbClr val="FFFFFF"/>
                </a:solidFill>
                <a:latin typeface="Gill Sans"/>
                <a:ea typeface="Gill Sans"/>
                <a:cs typeface="Gill Sans"/>
                <a:sym typeface="Gill Sans"/>
              </a:defRPr>
            </a:pPr>
            <a:r>
              <a:t>Opracowano na podstawie: </a:t>
            </a:r>
          </a:p>
          <a:p>
            <a:pPr>
              <a:defRPr sz="1300">
                <a:solidFill>
                  <a:srgbClr val="FFFFFF"/>
                </a:solidFill>
                <a:latin typeface="Gill Sans"/>
                <a:ea typeface="Gill Sans"/>
                <a:cs typeface="Gill Sans"/>
                <a:sym typeface="Gill Sans"/>
              </a:defRPr>
            </a:pPr>
            <a:r>
              <a:t>„Prawo sportowe”</a:t>
            </a:r>
          </a:p>
          <a:p>
            <a:pPr>
              <a:defRPr sz="1300">
                <a:solidFill>
                  <a:srgbClr val="FFFFFF"/>
                </a:solidFill>
                <a:latin typeface="Gill Sans"/>
                <a:ea typeface="Gill Sans"/>
                <a:cs typeface="Gill Sans"/>
                <a:sym typeface="Gill Sans"/>
              </a:defRPr>
            </a:pPr>
            <a:r>
              <a:t>pod red. dr Michała Leciaka</a:t>
            </a:r>
          </a:p>
          <a:p>
            <a:pPr>
              <a:defRPr sz="1300">
                <a:solidFill>
                  <a:srgbClr val="FFFFFF"/>
                </a:solidFill>
                <a:latin typeface="Gill Sans"/>
                <a:ea typeface="Gill Sans"/>
                <a:cs typeface="Gill Sans"/>
                <a:sym typeface="Gill Sans"/>
              </a:defRPr>
            </a:pPr>
            <a:r>
              <a:t>Wyd. C.H.Beck 2018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9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9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96" name="Przez lata w judykaturze dominowało twierdzenie, że niezależnie od tytułu, z jakiego został uzyskany dochód z uprawiania sportu, powinien być rozliczany jako dochód z działalności wykonywanej osobiście. Skoro zgodnie z tym przepisem przychody z uprawiania sportu                są jednoznacznie klasyfikowane jako przychody           z działalności wykonywanej osobiście, to nie można ich zakwalifikować jako przychodów                        z działalności gospodarczej."/>
          <p:cNvSpPr txBox="1"/>
          <p:nvPr/>
        </p:nvSpPr>
        <p:spPr>
          <a:xfrm>
            <a:off x="752723" y="1964614"/>
            <a:ext cx="11499354" cy="5595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26466">
              <a:defRPr sz="3066" b="1" spc="-61">
                <a:latin typeface="+mn-lt"/>
                <a:ea typeface="+mn-ea"/>
                <a:cs typeface="+mn-cs"/>
                <a:sym typeface="Superclarendon"/>
              </a:defRPr>
            </a:lvl1pPr>
          </a:lstStyle>
          <a:p>
            <a:r>
              <a:t>Przez lata w judykaturze dominowało twierdzenie, że niezależnie od tytułu, z jakiego został uzyskany dochód z uprawiania sportu, powinien być rozliczany jako dochód z działalności wykonywanej osobiście. Skoro zgodnie z tym przepisem przychody z uprawiania sportu                są jednoznacznie klasyfikowane jako przychody           z działalności wykonywanej osobiście, to nie można ich zakwalifikować jako przychodów                        z działalności gospodarczej.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9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0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01" name="Otrzymane przez zawodnika kwoty (wynagrodzenie, stypendia) lub świadcze- nia rzeczowe (np. koszty wyżywienia            i zakwaterowania w czasie zawodów i szkoleń) klasyfikowane są do przychodów z uprawiania sportu, o ile o ich przyznaniu zadecydowały względy związane                  z poświęcaniem się ćwiczeniom i grom dla przyjemności lub też z chęci współzawodnictwa (rywalizacja sportowa)."/>
          <p:cNvSpPr txBox="1"/>
          <p:nvPr/>
        </p:nvSpPr>
        <p:spPr>
          <a:xfrm>
            <a:off x="752723" y="1080699"/>
            <a:ext cx="11499354" cy="6471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502412">
              <a:defRPr sz="3612" b="1" spc="-72">
                <a:latin typeface="+mn-lt"/>
                <a:ea typeface="+mn-ea"/>
                <a:cs typeface="+mn-cs"/>
                <a:sym typeface="Superclarendon"/>
              </a:defRPr>
            </a:lvl1pPr>
          </a:lstStyle>
          <a:p>
            <a:r>
              <a:t>Otrzymane przez zawodnika kwoty (wynagrodzenie, stypendia) lub świadcze- nia rzeczowe (np. koszty wyżywienia            i zakwaterowania w czasie zawodów i szkoleń) klasyfikowane są do przychodów z uprawiania sportu, o ile o ich przyznaniu zadecydowały względy związane                  z poświęcaniem się ćwiczeniom i grom dla przyjemności lub też z chęci współzawodnictwa (rywalizacja sportowa).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0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0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06" name="Otrzymane przez zawodnika kwoty (wynagrodzenie, stypendia) lub świadczenia rzeczowe (np. koszty wyżywienia i zakwaterowania w czasie zawodów i szkoleń) klasy kowane są do przychodów z uprawiania sportu, o ile o ich przyznaniu zadecydowały względy związane z poświęcaniem się ćwiczeniom i grom dla przyjemności lub też z chęci współzawodnictwa (rywalizacja sportowa)."/>
          <p:cNvSpPr txBox="1"/>
          <p:nvPr/>
        </p:nvSpPr>
        <p:spPr>
          <a:xfrm>
            <a:off x="752723" y="1080699"/>
            <a:ext cx="11499354" cy="519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43991">
              <a:defRPr sz="3192" b="1" spc="-63">
                <a:latin typeface="+mn-lt"/>
                <a:ea typeface="+mn-ea"/>
                <a:cs typeface="+mn-cs"/>
                <a:sym typeface="Superclarendon"/>
              </a:defRPr>
            </a:lvl1pPr>
          </a:lstStyle>
          <a:p>
            <a:r>
              <a:t>Otrzymane przez zawodnika kwoty (wynagrodzenie, stypendia) lub świadczenia rzeczowe (np. koszty wyżywienia i zakwaterowania w czasie zawodów i szkoleń) klasy kowane są do przychodów z uprawiania sportu, o ile o ich przyznaniu zadecydowały względy związane z poświęcaniem się ćwiczeniom i grom dla przyjemności lub też z chęci współzawodnictwa (rywalizacja sportowa).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0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1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11" name="Do przychodów z uprawiania sportu w przypadku zawodników (zarówno profesjonalnych, jak i amatorów) zalicza się również stypendia sportowe, stypendia członków kadry olimpijskiej i narodowej, a także wygrane i nagrody zdobyte przez nich w związku z osobistym uczestnictwem w rywalizacji sportowej."/>
          <p:cNvSpPr txBox="1"/>
          <p:nvPr/>
        </p:nvSpPr>
        <p:spPr>
          <a:xfrm>
            <a:off x="752723" y="2198299"/>
            <a:ext cx="11499354" cy="4520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32308">
              <a:defRPr sz="3108" b="1" spc="-62">
                <a:latin typeface="+mn-lt"/>
                <a:ea typeface="+mn-ea"/>
                <a:cs typeface="+mn-cs"/>
                <a:sym typeface="Superclarendon"/>
              </a:defRPr>
            </a:lvl1pPr>
          </a:lstStyle>
          <a:p>
            <a:r>
              <a:t>Do przychodów z uprawiania sportu w przypadku zawodników (zarówno profesjonalnych, jak i amatorów) zalicza się również stypendia sportowe, stypendia członków kadry olimpijskiej i narodowej, a także wygrane i nagrody zdobyte przez nich w związku z osobistym uczestnictwem w rywalizacji sportowej.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1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1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16" name="Przychody z uprawiania sportu to nie tylko przychody ze sportu profesjonalnego (uprawianego w celach zarobkowych), ale każde przychody otrzymywane przez zawodników, o ile pozostają one w związku z uprawianą dyscypliną sportową.…"/>
          <p:cNvSpPr txBox="1"/>
          <p:nvPr/>
        </p:nvSpPr>
        <p:spPr>
          <a:xfrm>
            <a:off x="752723" y="1080699"/>
            <a:ext cx="11499354" cy="710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420624">
              <a:defRPr sz="3024" b="1" spc="-60">
                <a:latin typeface="+mn-lt"/>
                <a:ea typeface="+mn-ea"/>
                <a:cs typeface="+mn-cs"/>
                <a:sym typeface="Superclarendon"/>
              </a:defRPr>
            </a:pPr>
            <a:r>
              <a:t>Przychody z uprawiania sportu to nie tylko przychody ze sportu profesjonalnego (uprawianego w celach zarobkowych), ale każde przychody otrzymywane przez zawodników, o ile pozostają one w związku z uprawianą dyscypliną sportową. </a:t>
            </a:r>
          </a:p>
          <a:p>
            <a:pPr algn="just" defTabSz="420624">
              <a:defRPr sz="3024" b="1" spc="-60">
                <a:latin typeface="+mn-lt"/>
                <a:ea typeface="+mn-ea"/>
                <a:cs typeface="+mn-cs"/>
                <a:sym typeface="Superclarendon"/>
              </a:defRPr>
            </a:pPr>
            <a:r>
              <a:t>Przychodem z uprawiania sportu, zwolnionym z opodatkowania, jest wartość otrzymanego ubioru reprezentacyjnego i sportowego członka polskiej reprezentacji olimpijskiej i paraolimpijskiej oraz członka polskiej reprezentacji na igrzyska głuchych i światowe igrzyska Olimpiad Specjalnych. </a:t>
            </a:r>
          </a:p>
          <a:p>
            <a:pPr defTabSz="420624">
              <a:defRPr sz="3024" b="1" spc="-60">
                <a:latin typeface="+mn-lt"/>
                <a:ea typeface="+mn-ea"/>
                <a:cs typeface="+mn-cs"/>
                <a:sym typeface="Superclarendon"/>
              </a:defRPr>
            </a:pPr>
            <a: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1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2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21" name="Zwolnienie podatkowe obejmuje również nagrody przyznawane za uzyskanie wyników na igrzyskach olimpijskich i paraolimpijskich oraz nagrody wypłacane przez Polski Związek Sportu Niesłyszących za uzyskanie wyników na igrzy- skach głuchych, a także wartość diet i nie zaliczone do kosztów uzyskania przychodów kwoty stanowiące zwrot kosztów związanych z wyjazdami na zawody sportowe lub zgrupowania treningowe, do wysokości limitów określonych w rozporządzeniach Ministra Pracy i Polityki Społecznej."/>
          <p:cNvSpPr txBox="1"/>
          <p:nvPr/>
        </p:nvSpPr>
        <p:spPr>
          <a:xfrm>
            <a:off x="752723" y="1080699"/>
            <a:ext cx="11499354" cy="6670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32308">
              <a:defRPr sz="3108" b="1" spc="-62">
                <a:latin typeface="+mn-lt"/>
                <a:ea typeface="+mn-ea"/>
                <a:cs typeface="+mn-cs"/>
                <a:sym typeface="Superclarendon"/>
              </a:defRPr>
            </a:lvl1pPr>
          </a:lstStyle>
          <a:p>
            <a:r>
              <a:t>Zwolnienie podatkowe obejmuje również nagrody przyznawane za uzyskanie wyników na igrzyskach olimpijskich i paraolimpijskich oraz nagrody wypłacane przez Polski Związek Sportu Niesłyszących za uzyskanie wyników na igrzy- skach głuchych, a także wartość diet i nie zaliczone do kosztów uzyskania przychodów kwoty stanowiące zwrot kosztów związanych z wyjazdami na zawody sportowe lub zgrupowania treningowe, do wysokości limitów określonych w rozporządzeniach Ministra Pracy i Polityki Społecznej.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2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2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26" name="Zwolnione z opodatkowania są stypendia określone w ustawie. Z tego zwolnienia korzystają m.in. studenci, którym przyzna- no stypendium rektora za wysokie wyniki sportowe. Zgodnie z ustawą o podatku dochodowym od osób fizycznych zwolnieniem podatkowym objęto także stypendia, które spełniają łącznie następujące warunki:"/>
          <p:cNvSpPr txBox="1"/>
          <p:nvPr/>
        </p:nvSpPr>
        <p:spPr>
          <a:xfrm>
            <a:off x="752723" y="2122099"/>
            <a:ext cx="11499354" cy="4594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479044">
              <a:defRPr sz="3443" b="1" spc="-68">
                <a:latin typeface="+mn-lt"/>
                <a:ea typeface="+mn-ea"/>
                <a:cs typeface="+mn-cs"/>
                <a:sym typeface="Superclarendon"/>
              </a:defRPr>
            </a:lvl1pPr>
          </a:lstStyle>
          <a:p>
            <a:r>
              <a:t>Zwolnione z opodatkowania są stypendia określone w ustawie. Z tego zwolnienia korzystają m.in. studenci, którym przyzna- no stypendium rektora za wysokie wyniki sportowe. Zgodnie z ustawą o podatku dochodowym od osób fizycznych zwolnieniem podatkowym objęto także stypendia, które spełniają łącznie następujące warunki:</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2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3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31" name="stypendium otrzymuje osoba posiadająca status ucznia lub studenta;…"/>
          <p:cNvSpPr txBox="1"/>
          <p:nvPr/>
        </p:nvSpPr>
        <p:spPr>
          <a:xfrm>
            <a:off x="752723" y="915599"/>
            <a:ext cx="11499354" cy="6575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marL="579837" indent="-579837" algn="just" defTabSz="490727">
              <a:buSzPct val="100000"/>
              <a:buAutoNum type="arabicParenR"/>
              <a:defRPr sz="3528" b="1" spc="-70">
                <a:latin typeface="+mn-lt"/>
                <a:ea typeface="+mn-ea"/>
                <a:cs typeface="+mn-cs"/>
                <a:sym typeface="Superclarendon"/>
              </a:defRPr>
            </a:pPr>
            <a:r>
              <a:t>stypendium otrzymuje osoba posiadająca status ucznia lub studenta; </a:t>
            </a:r>
          </a:p>
          <a:p>
            <a:pPr marL="579837" indent="-579837" algn="just" defTabSz="490727">
              <a:buSzPct val="100000"/>
              <a:buAutoNum type="arabicParenR"/>
              <a:defRPr sz="3528" b="1" spc="-70">
                <a:latin typeface="+mn-lt"/>
                <a:ea typeface="+mn-ea"/>
                <a:cs typeface="+mn-cs"/>
                <a:sym typeface="Superclarendon"/>
              </a:defRPr>
            </a:pPr>
            <a:r>
              <a:t>Wysokość stypendium nie przekracza kwoty 3800 zł w skali roku podatkowego; </a:t>
            </a:r>
          </a:p>
          <a:p>
            <a:pPr marL="579837" indent="-579837" algn="just" defTabSz="490727">
              <a:buSzPct val="100000"/>
              <a:buAutoNum type="arabicParenR"/>
              <a:defRPr sz="3528" b="1" spc="-70">
                <a:latin typeface="+mn-lt"/>
                <a:ea typeface="+mn-ea"/>
                <a:cs typeface="+mn-cs"/>
                <a:sym typeface="Superclarendon"/>
              </a:defRPr>
            </a:pPr>
            <a:r>
              <a:t>Wysokość i zasady udzielania stypendium zostały określone w uchwale organu stanowiącego jednostki samorządu terytorialnego lub stypendium jest przyznane przez organizacje, o których mowa w ustawie o działalności pożytku publicznego i o wolontariacie,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3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3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36" name="w tym kluby sportowe niedziałające w celu osiągnięcia zysku, na podstawie regulaminów zatwierdzonych przez organy statutowe udostępnianych do publicznej wiadomości we wskazanych formach: za pomocą Internetu, środków masowego przekazu lub wykładanych (wywieszanych) dla zainteresowanych w pomieszczeniach ogólnie dostępnych – do wysokości nieprzekraczającej w roku podatkowym 3800 zł."/>
          <p:cNvSpPr txBox="1"/>
          <p:nvPr/>
        </p:nvSpPr>
        <p:spPr>
          <a:xfrm>
            <a:off x="752723" y="1589220"/>
            <a:ext cx="11499354" cy="6575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467359">
              <a:defRPr sz="3360" b="1" spc="-67">
                <a:latin typeface="+mn-lt"/>
                <a:ea typeface="+mn-ea"/>
                <a:cs typeface="+mn-cs"/>
                <a:sym typeface="Superclarendon"/>
              </a:defRPr>
            </a:pPr>
            <a:r>
              <a:t>w tym kluby sportowe niedziałające w celu osiągnięcia zysku, na podstawie regulaminów zatwierdzonych przez organy statutowe udostępnianych do publicznej wiadomości we wskazanych formach: za pomocą Internetu, środków masowego przekazu lub wykładanych (wywieszanych) dla zainteresowanych w pomieszczeniach ogólnie dostępnych – do wysokości nieprzekraczającej </a:t>
            </a:r>
            <a:r>
              <a:rPr u="sng">
                <a:solidFill>
                  <a:srgbClr val="FAFF30"/>
                </a:solidFill>
              </a:rPr>
              <a:t>w roku podatkowym 3800 zł.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3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4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41" name="Stypendia nieobjęte zwolnieniem, np. ze względu na przekroczenie ustawowego limitu zwolnienia lub pochodzenie od prywatnego fundatora, podlegają opodatkowaniu podatkiem dochodowym od osób fizycznych, podobnie jak świadczenia uzyskiwane przez osoby nie mające statusu ucznia lub studenta wyróżnione stypendium na podstawie uchwały jednostki samorządu terytorialnego. Opodatkowane są także stypendia przyznane na podstawie decyzji ministra właściwego ds. kultury fizycznej sportowcom odnoszącym sukcesy na arenie międzynarodowej, którzy zobowiązali się do przygotowań do imprezy sportowej."/>
          <p:cNvSpPr txBox="1"/>
          <p:nvPr/>
        </p:nvSpPr>
        <p:spPr>
          <a:xfrm>
            <a:off x="752723" y="1474399"/>
            <a:ext cx="11499354" cy="5704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368045">
              <a:defRPr sz="2646" b="1" i="1" spc="-52">
                <a:latin typeface="+mn-lt"/>
                <a:ea typeface="+mn-ea"/>
                <a:cs typeface="+mn-cs"/>
                <a:sym typeface="Superclarendon"/>
              </a:defRPr>
            </a:lvl1pPr>
          </a:lstStyle>
          <a:p>
            <a:r>
              <a:t>Stypendia nieobjęte zwolnieniem, np. ze względu na przekroczenie ustawowego limitu zwolnienia lub pochodzenie od prywatnego fundatora, podlegają opodatkowaniu podatkiem dochodowym od osób fizycznych, podobnie jak świadczenia uzyskiwane przez osoby nie mające statusu ucznia lub studenta wyróżnione stypendium na podstawie uchwały jednostki samorządu terytorialnego. Opodatkowane są także stypendia przyznane na podstawie decyzji ministra właściwego ds. kultury fizycznej sportowcom odnoszącym sukcesy na arenie międzynarodowej, którzy zobowiązali się do przygotowań do imprezy sportowej.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5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5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53" name="Opodatkowanie dochodów sportowców"/>
          <p:cNvSpPr txBox="1"/>
          <p:nvPr/>
        </p:nvSpPr>
        <p:spPr>
          <a:xfrm>
            <a:off x="752723" y="1601399"/>
            <a:ext cx="11499354" cy="1470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200" b="1" spc="-84">
                <a:latin typeface="+mn-lt"/>
                <a:ea typeface="+mn-ea"/>
                <a:cs typeface="+mn-cs"/>
                <a:sym typeface="Superclarendon"/>
              </a:defRPr>
            </a:lvl1pPr>
          </a:lstStyle>
          <a:p>
            <a:r>
              <a:t>Opodatkowanie dochodów sportowców</a:t>
            </a:r>
          </a:p>
        </p:txBody>
      </p:sp>
      <p:sp>
        <p:nvSpPr>
          <p:cNvPr id="154" name="Przychody z działalności wykonywanej osobiście"/>
          <p:cNvSpPr txBox="1"/>
          <p:nvPr/>
        </p:nvSpPr>
        <p:spPr>
          <a:xfrm>
            <a:off x="752723" y="3609826"/>
            <a:ext cx="11499354" cy="1587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200" b="1" spc="-84">
                <a:solidFill>
                  <a:srgbClr val="0BFE31"/>
                </a:solidFill>
                <a:latin typeface="+mn-lt"/>
                <a:ea typeface="+mn-ea"/>
                <a:cs typeface="+mn-cs"/>
                <a:sym typeface="Superclarendon"/>
              </a:defRPr>
            </a:lvl1pPr>
          </a:lstStyle>
          <a:p>
            <a:r>
              <a:t>Przychody z działalności wykonywanej osobiście </a:t>
            </a:r>
          </a:p>
        </p:txBody>
      </p:sp>
      <p:sp>
        <p:nvSpPr>
          <p:cNvPr id="155" name="Przychody z działalności gospodarczej"/>
          <p:cNvSpPr txBox="1"/>
          <p:nvPr/>
        </p:nvSpPr>
        <p:spPr>
          <a:xfrm>
            <a:off x="574923" y="6063496"/>
            <a:ext cx="11499354" cy="1326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531622">
              <a:defRPr sz="3822" b="1" spc="-76">
                <a:solidFill>
                  <a:srgbClr val="FAFF30"/>
                </a:solidFill>
                <a:latin typeface="+mn-lt"/>
                <a:ea typeface="+mn-ea"/>
                <a:cs typeface="+mn-cs"/>
                <a:sym typeface="Superclarendon"/>
              </a:defRPr>
            </a:lvl1pPr>
          </a:lstStyle>
          <a:p>
            <a:r>
              <a:t>Przychody z działalności gospodarczej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4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4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46" name="Podmioty dokonujące wypłat z tytułu uprawiania sportu mają obowiązek, jako płatnicy, pobrać zaliczkę na podatek dochodowy w wysokości 18% kwoty świadczenia pomniejszonego o koszty uzyskania przychodów"/>
          <p:cNvSpPr txBox="1"/>
          <p:nvPr/>
        </p:nvSpPr>
        <p:spPr>
          <a:xfrm>
            <a:off x="752723" y="3176199"/>
            <a:ext cx="11499354" cy="2815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385572">
              <a:defRPr sz="2772" b="1" spc="-55">
                <a:latin typeface="+mn-lt"/>
                <a:ea typeface="+mn-ea"/>
                <a:cs typeface="+mn-cs"/>
                <a:sym typeface="Superclarendon"/>
              </a:defRPr>
            </a:lvl1pPr>
          </a:lstStyle>
          <a:p>
            <a:r>
              <a:t>Podmioty dokonujące wypłat z tytułu uprawiania sportu mają obowiązek, jako płatnicy, pobrać zaliczkę na podatek dochodowy w wysokości 18% kwoty świadczenia pomniejszonego o koszty uzyskania przychodów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4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5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51" name="Przychody z działalności wykonywanej osobiście pomniejsza się o zryczałtowane koszty ich uzyskania w wysokości 20% przychodu pomniejszonego o potrącone przez płatnika składki na ubezpieczenia społeczne.…"/>
          <p:cNvSpPr txBox="1"/>
          <p:nvPr/>
        </p:nvSpPr>
        <p:spPr>
          <a:xfrm>
            <a:off x="752723" y="1080699"/>
            <a:ext cx="11499354" cy="6640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373887">
              <a:defRPr sz="2688" b="1" spc="-53">
                <a:latin typeface="+mn-lt"/>
                <a:ea typeface="+mn-ea"/>
                <a:cs typeface="+mn-cs"/>
                <a:sym typeface="Superclarendon"/>
              </a:defRPr>
            </a:pPr>
            <a:r>
              <a:t>Przychody z działalności wykonywanej osobiście pomniejsza się o zryczałtowane koszty ich uzyskania w wysokości 20% przychodu pomniejszonego o potrącone przez płatnika składki na ubezpieczenia społeczne. </a:t>
            </a:r>
          </a:p>
          <a:p>
            <a:pPr algn="just" defTabSz="373887">
              <a:defRPr sz="2688" b="1" spc="-53">
                <a:latin typeface="+mn-lt"/>
                <a:ea typeface="+mn-ea"/>
                <a:cs typeface="+mn-cs"/>
                <a:sym typeface="Superclarendon"/>
              </a:defRPr>
            </a:pPr>
            <a:r>
              <a:t>Jeżeli podatnik udowodni, że koszty uzyskania przychodów były wyższe niż wynikające z zastosowania normy procentowej określonej w przepisach, koszty uzyskania przyjmuje się w wysokości kosztów faktycznie poniesionych. </a:t>
            </a:r>
          </a:p>
          <a:p>
            <a:pPr algn="just" defTabSz="373887">
              <a:defRPr sz="2688" b="1" spc="-53">
                <a:latin typeface="+mn-lt"/>
                <a:ea typeface="+mn-ea"/>
                <a:cs typeface="+mn-cs"/>
                <a:sym typeface="Superclarendon"/>
              </a:defRPr>
            </a:pPr>
            <a:r>
              <a:t>Taka zasada jest korzystna dla sportowców, których wydatki są mniejsze niż 20% dochodu. Z drugiej strony, podatnicy, którzy ponoszą koszty większe niż 20%, mogą zadeklarować je w rocznym zeznaniu podatkowym </a:t>
            </a:r>
          </a:p>
          <a:p>
            <a:pPr algn="just" defTabSz="373887">
              <a:defRPr sz="2688" b="1" spc="-53">
                <a:latin typeface="+mn-lt"/>
                <a:ea typeface="+mn-ea"/>
                <a:cs typeface="+mn-cs"/>
                <a:sym typeface="Superclarendon"/>
              </a:defRPr>
            </a:pPr>
            <a:r>
              <a:t>i odliczyć je w całości.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5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5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56" name="Dochód uzyskany w ramach działalności wykonywanej osobiście, obliczony…"/>
          <p:cNvSpPr txBox="1"/>
          <p:nvPr/>
        </p:nvSpPr>
        <p:spPr>
          <a:xfrm>
            <a:off x="752723" y="2697245"/>
            <a:ext cx="11499354" cy="4359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defTabSz="461518">
              <a:defRPr sz="3318" b="1" spc="-66">
                <a:latin typeface="+mn-lt"/>
                <a:ea typeface="+mn-ea"/>
                <a:cs typeface="+mn-cs"/>
                <a:sym typeface="Superclarendon"/>
              </a:defRPr>
            </a:pPr>
            <a:r>
              <a:t>Dochód uzyskany w ramach działalności wykonywanej osobiście, obliczony </a:t>
            </a:r>
          </a:p>
          <a:p>
            <a:pPr defTabSz="461518">
              <a:defRPr sz="3318" b="1" spc="-66">
                <a:latin typeface="+mn-lt"/>
                <a:ea typeface="+mn-ea"/>
                <a:cs typeface="+mn-cs"/>
                <a:sym typeface="Superclarendon"/>
              </a:defRPr>
            </a:pPr>
            <a:r>
              <a:t>w stosunku rocznym jako różnica pomiędzy przychodami i kosztami uzyskania przychodu, łączy się z dochodami z innych źródeł </a:t>
            </a:r>
          </a:p>
          <a:p>
            <a:pPr defTabSz="461518">
              <a:defRPr sz="3318" b="1" spc="-66">
                <a:latin typeface="+mn-lt"/>
                <a:ea typeface="+mn-ea"/>
                <a:cs typeface="+mn-cs"/>
                <a:sym typeface="Superclarendon"/>
              </a:defRPr>
            </a:pPr>
            <a:r>
              <a:t>(np. stosunku pracy) i opodatkowuje według progresywnej skali podatkowej.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5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6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61" name="Przychody z działalności gospodarczej"/>
          <p:cNvSpPr txBox="1"/>
          <p:nvPr/>
        </p:nvSpPr>
        <p:spPr>
          <a:xfrm>
            <a:off x="752723" y="1080699"/>
            <a:ext cx="11499354" cy="2340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200" b="1" spc="-84">
                <a:solidFill>
                  <a:srgbClr val="FAFF30"/>
                </a:solidFill>
                <a:latin typeface="+mn-lt"/>
                <a:ea typeface="+mn-ea"/>
                <a:cs typeface="+mn-cs"/>
                <a:sym typeface="Superclarendon"/>
              </a:defRPr>
            </a:lvl1pPr>
          </a:lstStyle>
          <a:p>
            <a:r>
              <a:t>Przychody z działalności gospodarczej </a:t>
            </a:r>
          </a:p>
        </p:txBody>
      </p:sp>
      <p:sp>
        <p:nvSpPr>
          <p:cNvPr id="262" name="Działalność związana ze sportem może być prowadzona w sposób charaktery- styczny dla działalności gospodarczej, czyli działalności zarobkowej mającej charakter ciągły, zawodowy…"/>
          <p:cNvSpPr txBox="1"/>
          <p:nvPr/>
        </p:nvSpPr>
        <p:spPr>
          <a:xfrm>
            <a:off x="752723" y="3987510"/>
            <a:ext cx="11499354" cy="4267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defTabSz="519937">
              <a:defRPr sz="3738" b="1" spc="-74">
                <a:latin typeface="+mn-lt"/>
                <a:ea typeface="+mn-ea"/>
                <a:cs typeface="+mn-cs"/>
                <a:sym typeface="Superclarendon"/>
              </a:defRPr>
            </a:pPr>
            <a:r>
              <a:t>Działalność związana ze sportem może być prowadzona w sposób charaktery- styczny dla działalności gospodarczej, czyli działalności zarobkowej mającej charakter ciągły, zawodowy </a:t>
            </a:r>
          </a:p>
          <a:p>
            <a:pPr defTabSz="519937">
              <a:defRPr sz="3738" b="1" spc="-74">
                <a:latin typeface="+mn-lt"/>
                <a:ea typeface="+mn-ea"/>
                <a:cs typeface="+mn-cs"/>
                <a:sym typeface="Superclarendon"/>
              </a:defRPr>
            </a:pPr>
            <a:r>
              <a:t>i zorganizowany.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65"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66"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67" name="Minister Finansów wydał interpretację,…"/>
          <p:cNvSpPr txBox="1"/>
          <p:nvPr/>
        </p:nvSpPr>
        <p:spPr>
          <a:xfrm>
            <a:off x="752723" y="1880799"/>
            <a:ext cx="11499354" cy="4477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473201">
              <a:defRPr sz="3402" b="1" spc="-68">
                <a:latin typeface="+mn-lt"/>
                <a:ea typeface="+mn-ea"/>
                <a:cs typeface="+mn-cs"/>
                <a:sym typeface="Superclarendon"/>
              </a:defRPr>
            </a:pPr>
            <a:r>
              <a:t>Minister Finansów wydał interpretację, </a:t>
            </a:r>
          </a:p>
          <a:p>
            <a:pPr algn="just" defTabSz="473201">
              <a:defRPr sz="3402" b="1" spc="-68">
                <a:latin typeface="+mn-lt"/>
                <a:ea typeface="+mn-ea"/>
                <a:cs typeface="+mn-cs"/>
                <a:sym typeface="Superclarendon"/>
              </a:defRPr>
            </a:pPr>
            <a:r>
              <a:t>w której uznał, że sportowcy mogą zaliczyć przychody z uprawiania sportu do działalności gospodarczej, pod warunkiem, że ich działalność spełnia wymogi wskazane w definicji legalnej działalności gospodarczej.</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70"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71"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72" name="Oznacza to, że działalność sportowca powinna mieć zarobkowy, zorganizowany, zawodowy, określony administracyjnoprawnie i ciągły (powtarzalny i stały) charakter, a zawodnik powinien spełniać co najmniej jeden z następujących warunków:…"/>
          <p:cNvSpPr txBox="1"/>
          <p:nvPr/>
        </p:nvSpPr>
        <p:spPr>
          <a:xfrm>
            <a:off x="752723" y="1563299"/>
            <a:ext cx="11499354" cy="5671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defTabSz="368045">
              <a:defRPr sz="2646" b="1" spc="-52">
                <a:latin typeface="+mn-lt"/>
                <a:ea typeface="+mn-ea"/>
                <a:cs typeface="+mn-cs"/>
                <a:sym typeface="Superclarendon"/>
              </a:defRPr>
            </a:pPr>
            <a:r>
              <a:t>Oznacza to, ż</a:t>
            </a:r>
            <a:r>
              <a:rPr i="1"/>
              <a:t>e działalność sportowca powinna mieć zarobkowy, zorganizowany, zawodowy, określony administracyjnoprawnie i ciągły (powtarzalny i stały) charakter, a zawodnik powinien spełniać co najmniej jeden z następujących warunków: </a:t>
            </a:r>
          </a:p>
          <a:p>
            <a:pPr marL="434877" indent="-434877" defTabSz="368045">
              <a:buSzPct val="100000"/>
              <a:buAutoNum type="arabicParenR"/>
              <a:defRPr sz="2646" b="1" spc="-52">
                <a:solidFill>
                  <a:srgbClr val="FAFF30"/>
                </a:solidFill>
                <a:latin typeface="+mn-lt"/>
                <a:ea typeface="+mn-ea"/>
                <a:cs typeface="+mn-cs"/>
                <a:sym typeface="Superclarendon"/>
              </a:defRPr>
            </a:pPr>
            <a:r>
              <a:rPr i="1"/>
              <a:t>ponosić ryzyko gospodarcze związane z prowadzoną działalnością, </a:t>
            </a:r>
          </a:p>
          <a:p>
            <a:pPr marL="434877" indent="-434877" defTabSz="368045">
              <a:buSzPct val="100000"/>
              <a:buAutoNum type="arabicParenR"/>
              <a:defRPr sz="2646" b="1" spc="-52">
                <a:solidFill>
                  <a:srgbClr val="0BFE31"/>
                </a:solidFill>
                <a:latin typeface="+mn-lt"/>
                <a:ea typeface="+mn-ea"/>
                <a:cs typeface="+mn-cs"/>
                <a:sym typeface="Superclarendon"/>
              </a:defRPr>
            </a:pPr>
            <a:r>
              <a:rPr i="1"/>
              <a:t>  pozostawać odpowiedzialny wobec osób trzecich za re- zultat tych usług oraz ich wykonywanie, </a:t>
            </a:r>
          </a:p>
          <a:p>
            <a:pPr marL="434877" indent="-434877" defTabSz="368045">
              <a:buSzPct val="100000"/>
              <a:buAutoNum type="arabicParenR"/>
              <a:defRPr sz="2646" b="1" spc="-52">
                <a:solidFill>
                  <a:srgbClr val="61C3FF"/>
                </a:solidFill>
                <a:latin typeface="+mn-lt"/>
                <a:ea typeface="+mn-ea"/>
                <a:cs typeface="+mn-cs"/>
                <a:sym typeface="Superclarendon"/>
              </a:defRPr>
            </a:pPr>
            <a:r>
              <a:rPr i="1"/>
              <a:t> nie świadczyć usług pod kierownictwem oraz w czasie i miejscu wyznaczonych przez zlecającego te czynności (np. klub).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75"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76"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77" name="Korzystne dla sportowców stanowisko potwierdził NSA w uchw. z 2015 r.…"/>
          <p:cNvSpPr txBox="1"/>
          <p:nvPr/>
        </p:nvSpPr>
        <p:spPr>
          <a:xfrm>
            <a:off x="752723" y="2096699"/>
            <a:ext cx="11499354" cy="4566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432308">
              <a:defRPr sz="3108" b="1" spc="-62">
                <a:latin typeface="+mn-lt"/>
                <a:ea typeface="+mn-ea"/>
                <a:cs typeface="+mn-cs"/>
                <a:sym typeface="Superclarendon"/>
              </a:defRPr>
            </a:pPr>
            <a:r>
              <a:t>Korzystne dla sportowców stanowisko potwierdził NSA w uchw. z 2015 r.</a:t>
            </a:r>
          </a:p>
          <a:p>
            <a:pPr algn="just" defTabSz="432308">
              <a:defRPr sz="3108" b="1" spc="-62">
                <a:latin typeface="+mn-lt"/>
                <a:ea typeface="+mn-ea"/>
                <a:cs typeface="+mn-cs"/>
                <a:sym typeface="Superclarendon"/>
              </a:defRPr>
            </a:pPr>
            <a:r>
              <a:t> Dochód sportowca może być opodatkowany według zasad przewidzianych dla przedsiębiorców, o ile jest uzyskany w związku z działalnością gospodarczą, co z kolei zależy od warunków współpracy pomiędzy zawodnikiem </a:t>
            </a:r>
          </a:p>
          <a:p>
            <a:pPr algn="just" defTabSz="432308">
              <a:defRPr sz="3108" b="1" spc="-62">
                <a:latin typeface="+mn-lt"/>
                <a:ea typeface="+mn-ea"/>
                <a:cs typeface="+mn-cs"/>
                <a:sym typeface="Superclarendon"/>
              </a:defRPr>
            </a:pPr>
            <a:r>
              <a:t>a klubem, sponsorami itp.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80"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81"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82" name="W przypadku zawodników w sportach zespołowych zawodnik klubu nie występuje w obrocie gospodarczym we własnym imieniu i na własny rachunek. Przychody, jakie uzyskuje (niezależnie od tego czy umowa zostanie zawarta z nim jako osobą nieprowadzącą działalności gospodarczej czy jako przedsiębiorcą), mają swe źródło w osobistym uprawianiu przez niego sportu w ramach klubu, który prowadzi działalność sportową. Zawodnik zaś uzyskuje jedynie przychody z osobiście wykonywanej działalności polegającej na uprawianiu sportu."/>
          <p:cNvSpPr txBox="1"/>
          <p:nvPr/>
        </p:nvSpPr>
        <p:spPr>
          <a:xfrm>
            <a:off x="752723" y="1702999"/>
            <a:ext cx="11499354" cy="5624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397256">
              <a:defRPr sz="2856" b="1" spc="-57">
                <a:latin typeface="+mn-lt"/>
                <a:ea typeface="+mn-ea"/>
                <a:cs typeface="+mn-cs"/>
                <a:sym typeface="Superclarendon"/>
              </a:defRPr>
            </a:lvl1pPr>
          </a:lstStyle>
          <a:p>
            <a:r>
              <a:t>W przypadku zawodników w sportach zespołowych zawodnik klubu nie występuje w obrocie gospodarczym we własnym imieniu i na własny rachunek. Przychody, jakie uzyskuje (niezależnie od tego czy umowa zostanie zawarta z nim jako osobą nieprowadzącą działalności gospodarczej czy jako przedsiębiorcą), mają swe źródło w osobistym uprawianiu przez niego sportu w ramach klubu, który prowadzi działalność sportową. Zawodnik zaś uzyskuje jedynie przychody z osobiście wykonywanej działalności polegającej na uprawianiu sportu.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85"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86"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87" name="Kwalifikacja aktywności zarobkowej zawodnika jako działalności gospodarczej, a nie działalności wykonywanej osobiście, w istotny sposób wpływa na zasady obliczania dochodu i wysokość stawki podatku. W przypadku działalności gospodarczej podatnik ma prawo wybrać, czy dochód będzie opodatkowany na zasadach ogólnych (z zastosowaniem progresywnej skali podatkowej 18% i 32%) czy też według stałej stawki 19% bez względu na wysokość dochodów, ale bez prawa do niektórych ulg i zwolnień oraz możliwości wspólnego rozliczenia wraz z małżonkiem."/>
          <p:cNvSpPr txBox="1"/>
          <p:nvPr/>
        </p:nvSpPr>
        <p:spPr>
          <a:xfrm>
            <a:off x="752723" y="1601399"/>
            <a:ext cx="11499354" cy="5849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397256">
              <a:defRPr sz="2856" b="1" spc="-57">
                <a:latin typeface="+mn-lt"/>
                <a:ea typeface="+mn-ea"/>
                <a:cs typeface="+mn-cs"/>
                <a:sym typeface="Superclarendon"/>
              </a:defRPr>
            </a:lvl1pPr>
          </a:lstStyle>
          <a:p>
            <a:r>
              <a:t>Kwalifikacja aktywności zarobkowej zawodnika jako działalności gospodarczej, a nie działalności wykonywanej osobiście, w istotny sposób wpływa na zasady obliczania dochodu i wysokość stawki podatku. W przypadku działalności gospodarczej podatnik ma prawo wybrać, czy dochód będzie opodatkowany na zasadach ogólnych (z zastosowaniem progresywnej skali podatkowej 18% i 32%) czy też według stałej stawki 19% bez względu na wysokość dochodów, ale bez prawa do niektórych ulg i zwolnień oraz możliwości wspólnego rozliczenia wraz z małżonkiem.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90"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91"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92" name="Przychody ze stosunku pracy"/>
          <p:cNvSpPr txBox="1"/>
          <p:nvPr/>
        </p:nvSpPr>
        <p:spPr>
          <a:xfrm>
            <a:off x="752723" y="1080699"/>
            <a:ext cx="11499354" cy="1470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200" b="1" spc="-84">
                <a:solidFill>
                  <a:srgbClr val="FAFF30"/>
                </a:solidFill>
                <a:latin typeface="+mn-lt"/>
                <a:ea typeface="+mn-ea"/>
                <a:cs typeface="+mn-cs"/>
                <a:sym typeface="Superclarendon"/>
              </a:defRPr>
            </a:lvl1pPr>
          </a:lstStyle>
          <a:p>
            <a:r>
              <a:t>Przychody ze stosunku pracy </a:t>
            </a:r>
          </a:p>
        </p:txBody>
      </p:sp>
      <p:sp>
        <p:nvSpPr>
          <p:cNvPr id="293" name="W przypadku profesjonalnych zawodników zatrudnianych przez kluby sportowe na podstawie umowy o pracę za przychód ze stosunku pracy uważa się wszelkiego rodzaju wypłaty pieniężne, a także wartość pieniężną świadczeń w naturze i nieodpłatnych świadczeń oraz ich ekwiwalenty bez względu na źródło finansowania tych wypłat i świadczeń."/>
          <p:cNvSpPr txBox="1"/>
          <p:nvPr/>
        </p:nvSpPr>
        <p:spPr>
          <a:xfrm>
            <a:off x="752723" y="2388799"/>
            <a:ext cx="11499354" cy="5245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49833">
              <a:defRPr sz="3234" b="1" spc="-64">
                <a:latin typeface="+mn-lt"/>
                <a:ea typeface="+mn-ea"/>
                <a:cs typeface="+mn-cs"/>
                <a:sym typeface="Superclarendon"/>
              </a:defRPr>
            </a:lvl1pPr>
          </a:lstStyle>
          <a:p>
            <a:r>
              <a:t>W przypadku profesjonalnych zawodników zatrudnianych przez kluby sportowe na podstawie umowy o pracę za przychód ze stosunku pracy uważa się wszelkiego rodzaju wypłaty pieniężne, a także wartość pieniężną świadczeń w naturze i nieodpłatnych świadczeń oraz ich ekwiwalenty bez względu na źródło finansowania tych wypłat i świadczeń.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58"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59"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60" name="Przychody z działalności wykonywanej osobiście"/>
          <p:cNvSpPr txBox="1"/>
          <p:nvPr/>
        </p:nvSpPr>
        <p:spPr>
          <a:xfrm>
            <a:off x="752723" y="866626"/>
            <a:ext cx="11499354" cy="1587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200" b="1" spc="-84">
                <a:solidFill>
                  <a:srgbClr val="0BFE31"/>
                </a:solidFill>
                <a:latin typeface="+mn-lt"/>
                <a:ea typeface="+mn-ea"/>
                <a:cs typeface="+mn-cs"/>
                <a:sym typeface="Superclarendon"/>
              </a:defRPr>
            </a:lvl1pPr>
          </a:lstStyle>
          <a:p>
            <a:r>
              <a:t>Przychody z działalności wykonywanej osobiście </a:t>
            </a:r>
          </a:p>
        </p:txBody>
      </p:sp>
      <p:sp>
        <p:nvSpPr>
          <p:cNvPr id="161" name="Sposób opodatkowania dochodów uzyskanych przez zawodników mających miejsce zamieszkania na terytorium Polski zależy od kwalifikacji dochodu uzyskiwanego                      z działalności sportowej do jednej z kategorii wymienionych w PDOFU: przychodów                    ze stosunku pracy, działalności gospodarczej          lub działalności wykonywanej osobiście."/>
          <p:cNvSpPr txBox="1"/>
          <p:nvPr/>
        </p:nvSpPr>
        <p:spPr>
          <a:xfrm>
            <a:off x="752723" y="3279626"/>
            <a:ext cx="11499354" cy="4742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43991">
              <a:defRPr sz="3192" b="1" spc="-63">
                <a:latin typeface="+mn-lt"/>
                <a:ea typeface="+mn-ea"/>
                <a:cs typeface="+mn-cs"/>
                <a:sym typeface="Superclarendon"/>
              </a:defRPr>
            </a:lvl1pPr>
          </a:lstStyle>
          <a:p>
            <a:r>
              <a:t>Sposób opodatkowania dochodów uzyskanych przez zawodników mających miejsce zamieszkania na terytorium Polski zależy od kwalifikacji dochodu uzyskiwanego                      z działalności sportowej do jednej z kategorii wymienionych w PDOFU: przychodów                    ze stosunku pracy, działalności gospodarczej          lub działalności wykonywanej osobiście.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96"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97"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98" name="W szczególności są to: wynagrodzenie zasadnicze oraz wynagrodzenie za wypracowane godziny nadliczbowe, wszelkiego rodzaju dodatki do wynagrodzeń, uzyskane nagrody, ekwiwalenty za niewykorzystany urlop, wszelkie inne kwoty – niezależnie od tego, czy ich wysokość była ustalona z góry, świadczenia pieniężne ponoszone za pracownika, nieodpłatne świadczenia (np. wykupione przez pracodawcę pakiety świadczeń medycznych) lub świadczenia częściowo odpłatne"/>
          <p:cNvSpPr txBox="1"/>
          <p:nvPr/>
        </p:nvSpPr>
        <p:spPr>
          <a:xfrm>
            <a:off x="752723" y="1080699"/>
            <a:ext cx="11499354" cy="6508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43991">
              <a:defRPr sz="3192" b="1" spc="-63">
                <a:latin typeface="+mn-lt"/>
                <a:ea typeface="+mn-ea"/>
                <a:cs typeface="+mn-cs"/>
                <a:sym typeface="Superclarendon"/>
              </a:defRPr>
            </a:lvl1pPr>
          </a:lstStyle>
          <a:p>
            <a:r>
              <a:t>W szczególności są to: wynagrodzenie zasadnicze oraz wynagrodzenie za wypracowane godziny nadliczbowe, wszelkiego rodzaju dodatki do wynagrodzeń, uzyskane nagrody, ekwiwalenty za niewykorzystany urlop, wszelkie inne kwoty – niezależnie od tego, czy ich wysokość była ustalona z góry, świadczenia pieniężne ponoszone za pracownika, nieodpłatne świadczenia (np. wykupione przez pracodawcę pakiety świadczeń medycznych) lub świadczenia częściowo odpłatne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0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0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03" name="Przychody ze stosunku pracy pomniejsza się.    o ustawowe koszty ich uzyskania wynoszące, co do zasady, 111,25 zł miesięcznie, nie więcej niż 1335 zł rocznie. Nieznacznie wyższe koszty przewidziano dla pracowników dojeżdża- jących do pracy w innej miejscowości lub mających więcej niż jeden stosunek pracy. Wyliczony dochód pomniejsza się o potrącone przez płatnika składki na ubezpieczenia społeczne i zdrowotne."/>
          <p:cNvSpPr txBox="1"/>
          <p:nvPr/>
        </p:nvSpPr>
        <p:spPr>
          <a:xfrm>
            <a:off x="752723" y="1080699"/>
            <a:ext cx="11499354" cy="6634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73201">
              <a:defRPr sz="3402" b="1" spc="-68">
                <a:latin typeface="+mn-lt"/>
                <a:ea typeface="+mn-ea"/>
                <a:cs typeface="+mn-cs"/>
                <a:sym typeface="Superclarendon"/>
              </a:defRPr>
            </a:lvl1pPr>
          </a:lstStyle>
          <a:p>
            <a:r>
              <a:t>Przychody ze stosunku pracy pomniejsza się.    o ustawowe koszty ich uzyskania wynoszące, co do zasady, 111,25 zł miesięcznie, nie więcej niż 1335 zł rocznie. Nieznacznie wyższe koszty przewidziano dla pracowników dojeżdża- jących do pracy w innej miejscowości lub mających więcej niż jeden stosunek pracy. Wyliczony dochód pomniejsza się o potrącone przez płatnika składki na ubezpieczenia społeczne i zdrowotne.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06"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07"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08" name="Podatek dochodowy jest pobierany przez płatnika (pracodawcę, klub) w formie zaliczek według stawek progresywnych wynoszących 18% i 32%, z uwzględnieniem ustawowej kwoty zmniejszającej podatek. Na płatniku ciąży obowiązek przekazania informacji o dochodach pracownika oraz o pobranych zaliczkach na podatek dochodowy, w terminie do końca lutego roku następującego po roku podatkowym."/>
          <p:cNvSpPr txBox="1"/>
          <p:nvPr/>
        </p:nvSpPr>
        <p:spPr>
          <a:xfrm>
            <a:off x="752723" y="1080699"/>
            <a:ext cx="11499354" cy="6658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514095">
              <a:defRPr sz="3696" b="1" spc="-73">
                <a:latin typeface="+mn-lt"/>
                <a:ea typeface="+mn-ea"/>
                <a:cs typeface="+mn-cs"/>
                <a:sym typeface="Superclarendon"/>
              </a:defRPr>
            </a:lvl1pPr>
          </a:lstStyle>
          <a:p>
            <a:r>
              <a:t>Podatek dochodowy jest pobierany przez płatnika (pracodawcę, klub) w formie zaliczek według stawek progresywnych wynoszących 18% i 32%, z uwzględnieniem ustawowej kwoty zmniejszającej podatek. Na płatniku ciąży obowiązek przekazania informacji o dochodach pracownika oraz o pobranych zaliczkach na podatek dochodowy, w terminie do końca lutego roku następującego po roku podatkowym.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1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1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13" name="Do końca kwietnia roku następującego po roku podatkowym zawodnicy są obowiązani złożyć roczne zeznanie podat- kowe i rozliczyć podatek z uwzględnieniem pobranych zaliczek. Możliwe są też pewne odliczenia i ulgi, w zależności od indywidualnej sytuacji danej osoby."/>
          <p:cNvSpPr txBox="1"/>
          <p:nvPr/>
        </p:nvSpPr>
        <p:spPr>
          <a:xfrm>
            <a:off x="752723" y="2274424"/>
            <a:ext cx="11499354" cy="52047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502412">
              <a:defRPr sz="3612" b="1" spc="-72">
                <a:latin typeface="+mn-lt"/>
                <a:ea typeface="+mn-ea"/>
                <a:cs typeface="+mn-cs"/>
                <a:sym typeface="Superclarendon"/>
              </a:defRPr>
            </a:lvl1pPr>
          </a:lstStyle>
          <a:p>
            <a:r>
              <a:t>Do końca kwietnia roku następującego po roku podatkowym zawodnicy są obowiązani złożyć roczne zeznanie podat- kowe i rozliczyć podatek z uwzględnieniem pobranych zaliczek. Możliwe są też pewne odliczenia i ulgi, w zależności od indywidualnej sytuacji danej osoby.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16"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17"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18" name="Nagrody i stypendia sportowe"/>
          <p:cNvSpPr txBox="1"/>
          <p:nvPr/>
        </p:nvSpPr>
        <p:spPr>
          <a:xfrm>
            <a:off x="752723" y="1182299"/>
            <a:ext cx="11499354" cy="1470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200" b="1" spc="-84">
                <a:solidFill>
                  <a:srgbClr val="0BFE31"/>
                </a:solidFill>
                <a:latin typeface="+mn-lt"/>
                <a:ea typeface="+mn-ea"/>
                <a:cs typeface="+mn-cs"/>
                <a:sym typeface="Superclarendon"/>
              </a:defRPr>
            </a:lvl1pPr>
          </a:lstStyle>
          <a:p>
            <a:r>
              <a:t>Nagrody i stypendia sportowe </a:t>
            </a:r>
          </a:p>
        </p:txBody>
      </p:sp>
      <p:sp>
        <p:nvSpPr>
          <p:cNvPr id="319" name="Otrzymanie dochodu w postaci nagrody za wyniki sportowe może mieć różne skutki podatkowe w zależności od tego, z jakiego tytułu otrzymano nagrodę. Nagrody przyznane osobom uprawiającym sport (zawodnikom) należy przypisać do działalności wykonywanej osobiście. Przychody te są pomniejszane o ustawowe koszty ich uzyskania wynoszące zasadni- czo 20% kwoty przychodów i podlegają opodatkowaniu według stawek progresywnych 18% i 32% ."/>
          <p:cNvSpPr txBox="1"/>
          <p:nvPr/>
        </p:nvSpPr>
        <p:spPr>
          <a:xfrm>
            <a:off x="752723" y="2325299"/>
            <a:ext cx="11499354" cy="4903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397256">
              <a:defRPr sz="2856" b="1" spc="-57">
                <a:latin typeface="+mn-lt"/>
                <a:ea typeface="+mn-ea"/>
                <a:cs typeface="+mn-cs"/>
                <a:sym typeface="Superclarendon"/>
              </a:defRPr>
            </a:lvl1pPr>
          </a:lstStyle>
          <a:p>
            <a:r>
              <a:t>Otrzymanie dochodu w postaci nagrody za wyniki sportowe może mieć różne skutki podatkowe w zależności od tego, z jakiego tytułu otrzymano nagrodę. Nagrody przyznane osobom uprawiającym sport (zawodnikom) należy przypisać do działalności wykonywanej osobiście. Przychody te są pomniejszane o ustawowe koszty ich uzyskania wynoszące zasadni- czo 20% kwoty przychodów i podlegają opodatkowaniu według stawek progresywnych 18% i 32%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22"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23"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24" name="Na płatniku ciąży obowiązek pobrania zaliczki na podatek dochodowy od przyznanych nagród. Przychód oraz zaliczka winny być wykazane w informacji o dochodach i pobranych zaliczkach na podatek dochodowy (PIT-11) sporządzanej za dany rok podatkowy. Podatnik (laureat) wykazuje otrzymane nagrody w zeznaniu rocznym."/>
          <p:cNvSpPr txBox="1"/>
          <p:nvPr/>
        </p:nvSpPr>
        <p:spPr>
          <a:xfrm>
            <a:off x="752723" y="1690299"/>
            <a:ext cx="11499354" cy="6158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519937">
              <a:defRPr sz="3738" b="1" spc="-74">
                <a:latin typeface="+mn-lt"/>
                <a:ea typeface="+mn-ea"/>
                <a:cs typeface="+mn-cs"/>
                <a:sym typeface="Superclarendon"/>
              </a:defRPr>
            </a:lvl1pPr>
          </a:lstStyle>
          <a:p>
            <a:r>
              <a:t>Na płatniku ciąży obowiązek pobrania zaliczki na podatek dochodowy od przyznanych nagród. Przychód oraz zaliczka winny być wykazane w informacji o dochodach i pobranych zaliczkach na podatek dochodowy (PIT-11) sporządzanej za dany rok podatkowy. Podatnik (laureat) wykazuje otrzymane nagrody w zeznaniu rocznym.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27"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28"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29" name="Odrębne przepisy stosuje się̨ do wygranych           z gier i konkursów w dziedzinie sportu. Zgodnie z art. od przychodów z tytułu wygranych w konkursach, uzyskanych             w państwie członkowskim Unii Europejskiej lub Europejskiego Obszaru Gospodarczego, pobiera się zryczałtowany podatek w wysokości 10% wygranej lub nagrody, bez pomniejszania przychodu o koszty uzyskania"/>
          <p:cNvSpPr txBox="1"/>
          <p:nvPr/>
        </p:nvSpPr>
        <p:spPr>
          <a:xfrm>
            <a:off x="752723" y="1995099"/>
            <a:ext cx="11499354" cy="5414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defTabSz="455675">
              <a:defRPr sz="3275" b="1" spc="-65">
                <a:latin typeface="+mn-lt"/>
                <a:ea typeface="+mn-ea"/>
                <a:cs typeface="+mn-cs"/>
                <a:sym typeface="Superclarendon"/>
              </a:defRPr>
            </a:pPr>
            <a:r>
              <a:t>Odrębne przepisy stosuje się̨ do wygranych           </a:t>
            </a:r>
            <a:r>
              <a:rPr u="sng">
                <a:solidFill>
                  <a:srgbClr val="FAFF30"/>
                </a:solidFill>
              </a:rPr>
              <a:t>z gier i konkursów w dziedzinie sportu. </a:t>
            </a:r>
            <a:r>
              <a:t>Zgodnie z art. od przychodów z tytułu wygranych w konkursach, uzyskanych             w państwie członkowskim Unii Europejskiej lub Europejskiego Obszaru Gospodarczego, pobiera się zryczałtowany podatek w wysokości 10% wygranej lub nagrody, bez pomniejszania przychodu o koszty uzyskania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32"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33"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34" name="Jednocześnie na mocy ustawy wolna od podatku dochodowego jest m.in. wartość wygranych w konkursach i grach organizowanych i emitowanych (ogłaszanych) przez środki masowego przekazu (prasa, radio i telewizja) oraz konkursach z dziedziny sportu – jeżeli jednorazowa wartość tych wygranych lub nagród nie przekracza kwoty 2000 zł.…"/>
          <p:cNvSpPr txBox="1"/>
          <p:nvPr/>
        </p:nvSpPr>
        <p:spPr>
          <a:xfrm>
            <a:off x="752723" y="1351988"/>
            <a:ext cx="11499354" cy="6541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403097">
              <a:defRPr sz="2898" b="1" spc="-57">
                <a:latin typeface="+mn-lt"/>
                <a:ea typeface="+mn-ea"/>
                <a:cs typeface="+mn-cs"/>
                <a:sym typeface="Superclarendon"/>
              </a:defRPr>
            </a:pPr>
            <a:r>
              <a:t>Jednocześnie na mocy ustawy wolna od podatku dochodowego jest m.in. wartość wygranych w konkursach i grach organizowanych i emitowanych (ogłaszanych) przez środki masowego przekazu (prasa, radio i telewizja) oraz konkursach z dziedziny sportu – jeżeli jednorazowa wartość tych wygranych lub nagród nie przekracza kwoty 2000 zł. </a:t>
            </a:r>
          </a:p>
          <a:p>
            <a:pPr algn="just" defTabSz="403097">
              <a:defRPr sz="2898" b="1" spc="-57">
                <a:latin typeface="+mn-lt"/>
                <a:ea typeface="+mn-ea"/>
                <a:cs typeface="+mn-cs"/>
                <a:sym typeface="Superclarendon"/>
              </a:defRPr>
            </a:pPr>
            <a:r>
              <a:t>Zryczałtowany 10% podatek dochodowy od wygranych w konkursach jest pobierany przez płatnika i przekazywany do właściwego urzędu skarbowego w terminie do dnia 20 miesiąca następującego po miesiącu, w którym pobrano podatek.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37"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38"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39" name="Opodatkowanie dochodów z tytułu wykorzystania praw do wizerunku"/>
          <p:cNvSpPr txBox="1"/>
          <p:nvPr/>
        </p:nvSpPr>
        <p:spPr>
          <a:xfrm>
            <a:off x="752723" y="1080699"/>
            <a:ext cx="11499354" cy="2098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200" b="1" spc="-84">
                <a:solidFill>
                  <a:srgbClr val="FAFF30"/>
                </a:solidFill>
                <a:latin typeface="+mn-lt"/>
                <a:ea typeface="+mn-ea"/>
                <a:cs typeface="+mn-cs"/>
                <a:sym typeface="Superclarendon"/>
              </a:defRPr>
            </a:lvl1pPr>
          </a:lstStyle>
          <a:p>
            <a:r>
              <a:t>Opodatkowanie dochodów z tytułu wykorzystania praw do wizerunku </a:t>
            </a:r>
          </a:p>
        </p:txBody>
      </p:sp>
      <p:sp>
        <p:nvSpPr>
          <p:cNvPr id="340" name="Honoraria za udział w kampaniach reklamowych otrzymane w związku z wykorzystaniem wizerunku sportowca w celu promowania imprezy sportowej są opodatkowane jako dochód z działalności wykonywanej osobiście, ponieważ otrzymywane są w związku z występem sportowym."/>
          <p:cNvSpPr txBox="1"/>
          <p:nvPr/>
        </p:nvSpPr>
        <p:spPr>
          <a:xfrm>
            <a:off x="752723" y="2947599"/>
            <a:ext cx="11499354" cy="4697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55675">
              <a:defRPr sz="3275" b="1" spc="-65">
                <a:latin typeface="+mn-lt"/>
                <a:ea typeface="+mn-ea"/>
                <a:cs typeface="+mn-cs"/>
                <a:sym typeface="Superclarendon"/>
              </a:defRPr>
            </a:lvl1pPr>
          </a:lstStyle>
          <a:p>
            <a:r>
              <a:t>Honoraria za udział w kampaniach reklamowych otrzymane w związku z wykorzystaniem wizerunku sportowca w celu promowania imprezy sportowej są opodatkowane jako dochód z działalności wykonywanej osobiście, ponieważ otrzymywane są w związku z występem sportowym.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43"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44"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45" name="Zapłaty za udział w kampanii reklamowej niezwiązane z konkretnym występem lub honorarium otrzymywane za promowanie produktu sponsora poza boiskiem nie pochodzą z uprawiania sportu i mogą być opodatkowane według stawki 19% mającej zastosowanie do dochodu z działalności gospodarczej"/>
          <p:cNvSpPr txBox="1"/>
          <p:nvPr/>
        </p:nvSpPr>
        <p:spPr>
          <a:xfrm>
            <a:off x="752723" y="1487099"/>
            <a:ext cx="11499354" cy="60830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531622">
              <a:defRPr sz="3822" b="1" spc="-76">
                <a:latin typeface="+mn-lt"/>
                <a:ea typeface="+mn-ea"/>
                <a:cs typeface="+mn-cs"/>
                <a:sym typeface="Superclarendon"/>
              </a:defRPr>
            </a:lvl1pPr>
          </a:lstStyle>
          <a:p>
            <a:r>
              <a:t>Zapłaty za udział w kampanii reklamowej niezwiązane z konkretnym występem lub honorarium otrzymywane za promowanie produktu sponsora poza boiskiem nie pochodzą z uprawiania sportu i mogą być opodatkowane według stawki 19% mającej zastosowanie do dochodu z działalności gospodarczej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6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6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66" name="Ustawa podatkowa nie wprowadza podziału na sport zawodowy…"/>
          <p:cNvSpPr txBox="1"/>
          <p:nvPr/>
        </p:nvSpPr>
        <p:spPr>
          <a:xfrm>
            <a:off x="752723" y="2210999"/>
            <a:ext cx="11499354" cy="390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defRPr sz="4200" b="1" spc="-84">
                <a:latin typeface="+mn-lt"/>
                <a:ea typeface="+mn-ea"/>
                <a:cs typeface="+mn-cs"/>
                <a:sym typeface="Superclarendon"/>
              </a:defRPr>
            </a:pPr>
            <a:r>
              <a:t>Ustawa podatkowa nie wprowadza podziału na sport zawodowy </a:t>
            </a:r>
          </a:p>
          <a:p>
            <a:pPr>
              <a:defRPr sz="4200" b="1" spc="-84">
                <a:latin typeface="+mn-lt"/>
                <a:ea typeface="+mn-ea"/>
                <a:cs typeface="+mn-cs"/>
                <a:sym typeface="Superclarendon"/>
              </a:defRPr>
            </a:pPr>
            <a:r>
              <a:t>czy niezawodowy.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48"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49"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50" name="Profesjonalni zawodnicy sportów drużynowych dowodzą, że przynajmniej część ich dochodów powinna być uznana za dochód z działalności gospodarczej, stosując strategię podziału zapłaty. Polega ona na tym, że gracz otrzymuje pensję podstawową od klubu, natomiast pozostała część wynagrodzenia jest wypłacana przez klub lub sponsora zewnętrznego w formie opłat za prawo do wykorzystania wizerunku w celach marketingowych, w tym do promowania klubowych gadżetów i w związku z relacjonowaniem wydarzeń sportowych, a także do celów komercyjnych, po uzyskaniu odrębnej zgody i za wynagrodzeniem."/>
          <p:cNvSpPr txBox="1"/>
          <p:nvPr/>
        </p:nvSpPr>
        <p:spPr>
          <a:xfrm>
            <a:off x="752723" y="1017199"/>
            <a:ext cx="11499354" cy="6720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403097">
              <a:defRPr sz="2898" b="1" spc="-57">
                <a:latin typeface="+mn-lt"/>
                <a:ea typeface="+mn-ea"/>
                <a:cs typeface="+mn-cs"/>
                <a:sym typeface="Superclarendon"/>
              </a:defRPr>
            </a:pPr>
            <a:r>
              <a:t>Profesjonalni zawodnicy sportów drużynowych dowodzą, że przynajmniej część ich dochodów powinna być uznana za dochód z działalności gospodarczej, stosując strategię podziału zapłaty. Polega ona na tym, że gracz otrzymuje pensję podstawową od klubu, natomiast pozostała część wynagrodzenia jest wypłacana przez klub lub sponsora zewnętrznego w formie opłat za prawo do </a:t>
            </a:r>
            <a:r>
              <a:rPr>
                <a:solidFill>
                  <a:srgbClr val="FAFF30"/>
                </a:solidFill>
              </a:rPr>
              <a:t>wykorzystania wizerunku w celach</a:t>
            </a:r>
            <a:r>
              <a:t> </a:t>
            </a:r>
            <a:r>
              <a:rPr>
                <a:solidFill>
                  <a:srgbClr val="FAFF30"/>
                </a:solidFill>
              </a:rPr>
              <a:t>marketingowych</a:t>
            </a:r>
            <a:r>
              <a:t>, w tym do promowania klubowych gadżetów i w związku z relacjonowaniem wydarzeń sportowych, a także do celów komercyjnych, po uzyskaniu odrębnej zgody i za wynagrodzeniem.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53"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54"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55" name="Opodatkowanie zagranicznych sportowców oraz dochodów uzyskanych za granicą"/>
          <p:cNvSpPr txBox="1"/>
          <p:nvPr/>
        </p:nvSpPr>
        <p:spPr>
          <a:xfrm>
            <a:off x="752723" y="1080699"/>
            <a:ext cx="11499354" cy="1985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502412">
              <a:defRPr sz="3612" b="1" spc="-72">
                <a:solidFill>
                  <a:srgbClr val="FAFF30"/>
                </a:solidFill>
                <a:latin typeface="+mn-lt"/>
                <a:ea typeface="+mn-ea"/>
                <a:cs typeface="+mn-cs"/>
                <a:sym typeface="Superclarendon"/>
              </a:defRPr>
            </a:lvl1pPr>
          </a:lstStyle>
          <a:p>
            <a:r>
              <a:t>Opodatkowanie zagranicznych sportowców oraz dochodów uzyskanych za granicą </a:t>
            </a:r>
          </a:p>
        </p:txBody>
      </p:sp>
      <p:sp>
        <p:nvSpPr>
          <p:cNvPr id="356" name="Zawodnicy mieszkający poza Polską mają status nierezydentów podatkowych, jeżeli nie mają w Polsce ośrodka interesów życiowych ani nie przebywają na terytorium Polski dłużej niż przez 183 dni w trakcie roku podatkowego. Posiadanie centrum interesów osobistych lub gospodarczych wiąże się z miejscem, gdzie znajdują się członkowie najbliższej rodziny, dom, miejsce pracy lub prowadzenia działalności, inwestycje itp."/>
          <p:cNvSpPr txBox="1"/>
          <p:nvPr/>
        </p:nvSpPr>
        <p:spPr>
          <a:xfrm>
            <a:off x="752723" y="2706299"/>
            <a:ext cx="11499354" cy="5030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just">
              <a:defRPr sz="2900" b="1" spc="-58">
                <a:latin typeface="+mn-lt"/>
                <a:ea typeface="+mn-ea"/>
                <a:cs typeface="+mn-cs"/>
                <a:sym typeface="Superclarendon"/>
              </a:defRPr>
            </a:lvl1pPr>
          </a:lstStyle>
          <a:p>
            <a:r>
              <a:t>Zawodnicy mieszkający poza Polską mają status nierezydentów podatkowych, jeżeli nie mają w Polsce ośrodka interesów życiowych ani nie przebywają na terytorium Polski dłużej niż przez 183 dni w trakcie roku podatkowego. Posiadanie centrum interesów osobistych lub gospodarczych wiąże się z miejscem, gdzie znajdują się członkowie najbliższej rodziny, dom, miejsce pracy lub prowadzenia działalności, inwestycje itp.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5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6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61" name="Opodatkowanie zagranicznych sportowców oraz dochodów uzyskanych za granicą"/>
          <p:cNvSpPr txBox="1"/>
          <p:nvPr/>
        </p:nvSpPr>
        <p:spPr>
          <a:xfrm>
            <a:off x="752723" y="1080699"/>
            <a:ext cx="11499354" cy="1985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502412">
              <a:defRPr sz="3612" b="1" spc="-72">
                <a:solidFill>
                  <a:srgbClr val="FAFF30"/>
                </a:solidFill>
                <a:latin typeface="+mn-lt"/>
                <a:ea typeface="+mn-ea"/>
                <a:cs typeface="+mn-cs"/>
                <a:sym typeface="Superclarendon"/>
              </a:defRPr>
            </a:lvl1pPr>
          </a:lstStyle>
          <a:p>
            <a:r>
              <a:t>Opodatkowanie zagranicznych sportowców oraz dochodów uzyskanych za granicą </a:t>
            </a:r>
          </a:p>
        </p:txBody>
      </p:sp>
      <p:sp>
        <p:nvSpPr>
          <p:cNvPr id="362" name="Sportowiec, który nie ma miejsca zamieszkania na terytorium Polski, podlega ograniczonemu obowiązkowi podatkowemu wyłącznie od dochodów osiągniętych w Polsce, w szczególności ze stosunku pracy, działalności wykonywanej osobiście oraz działalności gospodarczej prowadzonej na terytorium Polski."/>
          <p:cNvSpPr txBox="1"/>
          <p:nvPr/>
        </p:nvSpPr>
        <p:spPr>
          <a:xfrm>
            <a:off x="752723" y="2594090"/>
            <a:ext cx="11499354" cy="503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just">
              <a:defRPr sz="3400" b="1" spc="-68">
                <a:latin typeface="+mn-lt"/>
                <a:ea typeface="+mn-ea"/>
                <a:cs typeface="+mn-cs"/>
                <a:sym typeface="Superclarendon"/>
              </a:defRPr>
            </a:pPr>
            <a:endParaRPr/>
          </a:p>
          <a:p>
            <a:pPr algn="just">
              <a:defRPr sz="3400" b="1" spc="-68">
                <a:latin typeface="+mn-lt"/>
                <a:ea typeface="+mn-ea"/>
                <a:cs typeface="+mn-cs"/>
                <a:sym typeface="Superclarendon"/>
              </a:defRPr>
            </a:pPr>
            <a:r>
              <a:t>Sportowiec, który nie ma miejsca zamieszkania na terytorium Polski, podlega ograniczonemu obowiązkowi podatkowemu wyłącznie od dochodów osiągniętych w Polsce, w szczególności ze stosunku pracy, działalności wykonywanej osobiście oraz działalności gospodarczej prowadzonej na terytorium Polski.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65"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66"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67" name="W przypadku, gdy zagraniczny zawodnik jest zatrudniony na podstawie stosunku pracy, jego dochód podlega opodatkowaniu na zasadach ogólnych, tj. według skali podatkowej. Dochód z działalności gospodarczej może być objęty stawką 19%."/>
          <p:cNvSpPr txBox="1"/>
          <p:nvPr/>
        </p:nvSpPr>
        <p:spPr>
          <a:xfrm>
            <a:off x="752723" y="2414199"/>
            <a:ext cx="11499354" cy="44080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508254">
              <a:defRPr sz="3654" b="1" spc="-73">
                <a:latin typeface="+mn-lt"/>
                <a:ea typeface="+mn-ea"/>
                <a:cs typeface="+mn-cs"/>
                <a:sym typeface="Superclarendon"/>
              </a:defRPr>
            </a:lvl1pPr>
          </a:lstStyle>
          <a:p>
            <a:r>
              <a:t>W przypadku, gdy zagraniczny zawodnik jest zatrudniony na podstawie stosunku pracy, jego dochód podlega opodatkowaniu na zasadach ogólnych, tj. według skali podatkowej. Dochód z działalności gospodarczej może być objęty stawką 19%.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70"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71"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72" name="Przychody z tytułu wykonywania usług na podstawie umowy o profesjonalne uprawianie sportu, osiągane przez nierezydenta nie prowadzącego działalności gospodarczej, zaliczane są do źródła przychodów z tytułu działalności wykonywanej osobiście i podlegają opodatkowaniu zryczałtowanym podatkiem dochodowym od osób fizycznych według stawki 20% .…"/>
          <p:cNvSpPr txBox="1"/>
          <p:nvPr/>
        </p:nvSpPr>
        <p:spPr>
          <a:xfrm>
            <a:off x="752723" y="1271199"/>
            <a:ext cx="11499354" cy="6439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414781">
              <a:defRPr sz="2982" b="1" spc="-59">
                <a:latin typeface="+mn-lt"/>
                <a:ea typeface="+mn-ea"/>
                <a:cs typeface="+mn-cs"/>
                <a:sym typeface="Superclarendon"/>
              </a:defRPr>
            </a:pPr>
            <a:r>
              <a:t>Przychody z tytułu wykonywania usług na podstawie umowy o profesjonalne uprawianie sportu, osiągane przez </a:t>
            </a:r>
            <a:r>
              <a:rPr>
                <a:solidFill>
                  <a:srgbClr val="FAFF30"/>
                </a:solidFill>
              </a:rPr>
              <a:t>nierezydenta</a:t>
            </a:r>
            <a:r>
              <a:t> nie prowadzącego działalności gospodarczej, zaliczane są do źródła przychodów z tytułu działalności wykonywanej osobiście i podlegają opodatkowaniu zryczałtowanym podatkiem dochodowym od osób fizycznych według stawki 20% . </a:t>
            </a:r>
          </a:p>
          <a:p>
            <a:pPr algn="just" defTabSz="414781">
              <a:defRPr sz="2982" b="1" spc="-59">
                <a:latin typeface="+mn-lt"/>
                <a:ea typeface="+mn-ea"/>
                <a:cs typeface="+mn-cs"/>
                <a:sym typeface="Superclarendon"/>
              </a:defRPr>
            </a:pPr>
            <a:r>
              <a:t>Warunkiem pobrania podatku w formie ryczałtu jest posiadanie przez zawodnika tzw. certyfikatu rezydencji państwa, w którym ma miejsce zamieszkania dla celów podatkowych.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75"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76"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77" name="Opodatkowanie dochodów trenerów…"/>
          <p:cNvSpPr txBox="1"/>
          <p:nvPr/>
        </p:nvSpPr>
        <p:spPr>
          <a:xfrm>
            <a:off x="752723" y="991799"/>
            <a:ext cx="11499354" cy="6987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defTabSz="420624">
              <a:defRPr sz="3744" b="1" spc="-74">
                <a:solidFill>
                  <a:srgbClr val="FAFF30"/>
                </a:solidFill>
                <a:latin typeface="+mn-lt"/>
                <a:ea typeface="+mn-ea"/>
                <a:cs typeface="+mn-cs"/>
                <a:sym typeface="Superclarendon"/>
              </a:defRPr>
            </a:pPr>
            <a:r>
              <a:t>Opodatkowanie dochodów trenerów </a:t>
            </a:r>
          </a:p>
          <a:p>
            <a:pPr defTabSz="420624">
              <a:defRPr sz="3744" b="1" spc="-74">
                <a:solidFill>
                  <a:srgbClr val="FAFF30"/>
                </a:solidFill>
                <a:latin typeface="+mn-lt"/>
                <a:ea typeface="+mn-ea"/>
                <a:cs typeface="+mn-cs"/>
                <a:sym typeface="Superclarendon"/>
              </a:defRPr>
            </a:pPr>
            <a:r>
              <a:t>i sędziów sportowych </a:t>
            </a:r>
          </a:p>
          <a:p>
            <a:pPr defTabSz="420624">
              <a:defRPr sz="3024" b="1" spc="-60">
                <a:latin typeface="+mn-lt"/>
                <a:ea typeface="+mn-ea"/>
                <a:cs typeface="+mn-cs"/>
                <a:sym typeface="Superclarendon"/>
              </a:defRPr>
            </a:pPr>
            <a:endParaRPr/>
          </a:p>
          <a:p>
            <a:pPr defTabSz="420624">
              <a:defRPr sz="3024" b="1" spc="-60">
                <a:latin typeface="+mn-lt"/>
                <a:ea typeface="+mn-ea"/>
                <a:cs typeface="+mn-cs"/>
                <a:sym typeface="Superclarendon"/>
              </a:defRPr>
            </a:pPr>
            <a:r>
              <a:t>Problem kwalifikacji dochodu do odpowiedniego źródła dotyczy również innych osób zajmujących się działalnością związaną ze sportem, w tym trenerów, instruktorów pływania oraz innych zajęć sportowych ( fitness, nordic walking, aerobik, itp.), sędziów sportowych i dziennikarzy sportowych, których działalność została wymieniona w ustawie jako działalność wykonywana osobiście. </a:t>
            </a:r>
          </a:p>
          <a:p>
            <a:pPr defTabSz="420624">
              <a:defRPr sz="3024" b="1" spc="-60">
                <a:latin typeface="+mn-lt"/>
                <a:ea typeface="+mn-ea"/>
                <a:cs typeface="+mn-cs"/>
                <a:sym typeface="Superclarendon"/>
              </a:defRPr>
            </a:pPr>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80"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81"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82" name="Opodatkowanie dochodów agentów…"/>
          <p:cNvSpPr txBox="1"/>
          <p:nvPr/>
        </p:nvSpPr>
        <p:spPr>
          <a:xfrm>
            <a:off x="752723" y="1080699"/>
            <a:ext cx="11499354" cy="6835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defTabSz="397256">
              <a:defRPr sz="2856" b="1" spc="-57">
                <a:solidFill>
                  <a:srgbClr val="0BFE31"/>
                </a:solidFill>
                <a:latin typeface="+mn-lt"/>
                <a:ea typeface="+mn-ea"/>
                <a:cs typeface="+mn-cs"/>
                <a:sym typeface="Superclarendon"/>
              </a:defRPr>
            </a:pPr>
            <a:r>
              <a:rPr sz="3604" spc="-72"/>
              <a:t>Opodatkowanie dochodów agentów </a:t>
            </a:r>
          </a:p>
          <a:p>
            <a:pPr defTabSz="397256">
              <a:defRPr sz="2856" b="1" spc="-57">
                <a:solidFill>
                  <a:srgbClr val="0BFE31"/>
                </a:solidFill>
                <a:latin typeface="+mn-lt"/>
                <a:ea typeface="+mn-ea"/>
                <a:cs typeface="+mn-cs"/>
                <a:sym typeface="Superclarendon"/>
              </a:defRPr>
            </a:pPr>
            <a:r>
              <a:rPr sz="3604" spc="-72"/>
              <a:t>i menedżerów sportu</a:t>
            </a:r>
            <a:r>
              <a:t> </a:t>
            </a:r>
          </a:p>
          <a:p>
            <a:pPr algn="just" defTabSz="397256">
              <a:defRPr sz="2856" b="1" spc="-57">
                <a:latin typeface="+mn-lt"/>
                <a:ea typeface="+mn-ea"/>
                <a:cs typeface="+mn-cs"/>
                <a:sym typeface="Superclarendon"/>
              </a:defRPr>
            </a:pPr>
            <a:endParaRPr/>
          </a:p>
          <a:p>
            <a:pPr algn="just" defTabSz="397256">
              <a:defRPr sz="2856" b="1" spc="-57">
                <a:latin typeface="+mn-lt"/>
                <a:ea typeface="+mn-ea"/>
                <a:cs typeface="+mn-cs"/>
                <a:sym typeface="Superclarendon"/>
              </a:defRPr>
            </a:pPr>
            <a:r>
              <a:t>Dochody z działalności agentów i menadżerów sportu pośredniczących w kontaktach pomiędzy zawodnikiem a klubem sportowym należy zakwalifikować do pozarolniczej działalności gospodarczej, jeżeli agent lub menedżer świadczy usługi pośrednictwa na podstawie odpowiedniego pozwolenia (licencji), w ramach zorganizowanego przedsiębiorstwa (wpis do ewidencji przedsiębiorców). Błędne jest klasyfikowanie takich przychodów do działalności wykonywanej osobiście.</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85"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86"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87" name="Opodatkowanie dochodów związków i klubów sportowych"/>
          <p:cNvSpPr txBox="1"/>
          <p:nvPr/>
        </p:nvSpPr>
        <p:spPr>
          <a:xfrm>
            <a:off x="752723" y="1080699"/>
            <a:ext cx="11499354" cy="1470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397256">
              <a:defRPr sz="2856" b="1" spc="-57">
                <a:solidFill>
                  <a:srgbClr val="0BFE31"/>
                </a:solidFill>
                <a:latin typeface="+mn-lt"/>
                <a:ea typeface="+mn-ea"/>
                <a:cs typeface="+mn-cs"/>
                <a:sym typeface="Superclarendon"/>
              </a:defRPr>
            </a:lvl1pPr>
          </a:lstStyle>
          <a:p>
            <a:r>
              <a:t>Opodatkowanie dochodów związków i klubów sportowych </a:t>
            </a:r>
          </a:p>
        </p:txBody>
      </p:sp>
      <p:sp>
        <p:nvSpPr>
          <p:cNvPr id="388" name="Podmioty prowadzące działalność związaną ze sportem jako związki sportowe lub kluby sportowe mogą przyjąć formę spółki kapitałowej lub stowarzyszenia, a nawet fundacji lub spółdzielni, mających osobowość prawną."/>
          <p:cNvSpPr txBox="1"/>
          <p:nvPr/>
        </p:nvSpPr>
        <p:spPr>
          <a:xfrm>
            <a:off x="752723" y="2744399"/>
            <a:ext cx="11499354" cy="3683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43991">
              <a:defRPr sz="3192" b="1" spc="-63">
                <a:latin typeface="+mn-lt"/>
                <a:ea typeface="+mn-ea"/>
                <a:cs typeface="+mn-cs"/>
                <a:sym typeface="Superclarendon"/>
              </a:defRPr>
            </a:lvl1pPr>
          </a:lstStyle>
          <a:p>
            <a:r>
              <a:t>Podmioty prowadzące działalność związaną ze sportem jako związki sportowe lub kluby sportowe mogą przyjąć formę spółki kapitałowej lub stowarzyszenia, a nawet fundacji lub spółdzielni, mających osobowość prawną.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9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9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93" name="Klub sportowy, działajacy w formie podmiotu mającego osobowość prawną, podlega opodatkowaniu podatkiem dochodowym od osób prawnych według stawki 19%. Przedmiotem opodatkowania jest dochód, czyli nadwyżka sumy przychodów nad kosztami ich uzyskania."/>
          <p:cNvSpPr txBox="1"/>
          <p:nvPr/>
        </p:nvSpPr>
        <p:spPr>
          <a:xfrm>
            <a:off x="752723" y="752186"/>
            <a:ext cx="11499354" cy="3507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414781">
              <a:defRPr sz="2982" b="1" spc="-59">
                <a:latin typeface="+mn-lt"/>
                <a:ea typeface="+mn-ea"/>
                <a:cs typeface="+mn-cs"/>
                <a:sym typeface="Superclarendon"/>
              </a:defRPr>
            </a:lvl1pPr>
          </a:lstStyle>
          <a:p>
            <a:r>
              <a:t>Klub sportowy, działajacy w formie podmiotu mającego osobowość prawną, podlega opodatkowaniu podatkiem dochodowym od osób prawnych według stawki 19%. Przedmiotem opodatkowania jest dochód, czyli nadwyżka sumy przychodów nad kosztami ich uzyskania. </a:t>
            </a:r>
          </a:p>
        </p:txBody>
      </p:sp>
      <p:sp>
        <p:nvSpPr>
          <p:cNvPr id="394" name="Podstawowymi przychodami klubów sportowych są wpływy z reklam, ze sprzedaży biletów i gadżetów sportowych oraz praw do transmisji meczów.…"/>
          <p:cNvSpPr txBox="1"/>
          <p:nvPr/>
        </p:nvSpPr>
        <p:spPr>
          <a:xfrm>
            <a:off x="752723" y="4279685"/>
            <a:ext cx="11499354" cy="3683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defTabSz="385572">
              <a:defRPr sz="2772" b="1" spc="-55">
                <a:latin typeface="+mn-lt"/>
                <a:ea typeface="+mn-ea"/>
                <a:cs typeface="+mn-cs"/>
                <a:sym typeface="Superclarendon"/>
              </a:defRPr>
            </a:pPr>
            <a:r>
              <a:t>Podstawowymi przychodami klubów sportowych są wpływy z reklam, ze sprzedaży biletów i gadżetów sportowych oraz praw do transmisji meczów. </a:t>
            </a:r>
          </a:p>
          <a:p>
            <a:pPr defTabSz="385572">
              <a:defRPr sz="2772" b="1" spc="-55">
                <a:latin typeface="+mn-lt"/>
                <a:ea typeface="+mn-ea"/>
                <a:cs typeface="+mn-cs"/>
                <a:sym typeface="Superclarendon"/>
              </a:defRPr>
            </a:pPr>
            <a:r>
              <a:t>Klub może także otrzymywać wynagrodzenie za dokonanie transferu zawodnika. </a:t>
            </a:r>
          </a:p>
          <a:p>
            <a:pPr defTabSz="385572">
              <a:defRPr sz="2772" b="1" spc="-55">
                <a:latin typeface="+mn-lt"/>
                <a:ea typeface="+mn-ea"/>
                <a:cs typeface="+mn-cs"/>
                <a:sym typeface="Superclarendon"/>
              </a:defRPr>
            </a:pPr>
            <a:r>
              <a:t>Przychodem klubu może być również dotacja celowa. </a:t>
            </a:r>
          </a:p>
          <a:p>
            <a:pPr defTabSz="385572">
              <a:defRPr sz="2772" b="1" spc="-55">
                <a:latin typeface="+mn-lt"/>
                <a:ea typeface="+mn-ea"/>
                <a:cs typeface="+mn-cs"/>
                <a:sym typeface="Superclarendon"/>
              </a:defRPr>
            </a:pPr>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97"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98"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99" name="Przykładowe wydatki, które można zaliczyć do kosztów uzyskania przychodu, to: wydatki związane z nabyciem zawodnika, zakup odzieży sportowej i sprzętu, odżywek, zakwaterowanie sędziów podczas zawodów, opłaty związkowe, zatrudnienie trenerów, lekarzy, wynajem obiektów sportowych itp."/>
          <p:cNvSpPr txBox="1"/>
          <p:nvPr/>
        </p:nvSpPr>
        <p:spPr>
          <a:xfrm>
            <a:off x="752723" y="2377786"/>
            <a:ext cx="11499354" cy="4678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443991">
              <a:defRPr sz="3192" b="1" spc="-63">
                <a:latin typeface="+mn-lt"/>
                <a:ea typeface="+mn-ea"/>
                <a:cs typeface="+mn-cs"/>
                <a:sym typeface="Superclarendon"/>
              </a:defRPr>
            </a:pPr>
            <a:r>
              <a:t>Przykładowe wydatki, które można zaliczyć do kosztów uzyskania przychodu, to: wydatki związane z nabyciem zawodnika, zakup odzieży sportowej i sprzętu, odżywek, zakwaterowanie sędziów podczas zawodów, opłaty związkowe, zatrudnienie trenerów, lekarzy, wynajem obiektów sportowych itp. </a:t>
            </a:r>
          </a:p>
          <a:p>
            <a:pPr defTabSz="443991">
              <a:defRPr sz="3192" b="1" spc="-63">
                <a:latin typeface="+mn-lt"/>
                <a:ea typeface="+mn-ea"/>
                <a:cs typeface="+mn-cs"/>
                <a:sym typeface="Superclarendon"/>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6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7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71" name="W przypadku osób fizycznych wyodrębniono tzw. działalność wykonywaną osobiście, a za przychody z takiej działalności uważa się m.in. przychody z osobiście wykonywanej działalności trenerskiej, przychody z uprawiania sportu, stypendia sportowe przyznawane na podstawie odrębnych przepisów oraz przychody sędziów z tytułu prowadzenia zawodów sportowych."/>
          <p:cNvSpPr txBox="1"/>
          <p:nvPr/>
        </p:nvSpPr>
        <p:spPr>
          <a:xfrm>
            <a:off x="752723" y="1868099"/>
            <a:ext cx="11499354" cy="5569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473201">
              <a:defRPr sz="3402" b="1" spc="-68">
                <a:latin typeface="+mn-lt"/>
                <a:ea typeface="+mn-ea"/>
                <a:cs typeface="+mn-cs"/>
                <a:sym typeface="Superclarendon"/>
              </a:defRPr>
            </a:lvl1pPr>
          </a:lstStyle>
          <a:p>
            <a:r>
              <a:t>W przypadku osób fizycznych wyodrębniono tzw. działalność wykonywaną osobiście, a za przychody z takiej działalności uważa się m.in. przychody z osobiście wykonywanej działalności trenerskiej, przychody z uprawiania sportu, stypendia sportowe przyznawane na podstawie odrębnych przepisów oraz przychody sędziów z tytułu prowadzenia zawodów sportowych.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402"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403"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404" name="W ustawie przewidziano dwa zwolnienia podatkowe, których istota polega na wspieraniu działalności edukacyjno-wychowawczej prowadzonej przez kluby sportowe."/>
          <p:cNvSpPr txBox="1"/>
          <p:nvPr/>
        </p:nvSpPr>
        <p:spPr>
          <a:xfrm>
            <a:off x="752723" y="1080699"/>
            <a:ext cx="11499354" cy="2713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449833">
              <a:defRPr sz="3234" b="1" spc="-64">
                <a:latin typeface="+mn-lt"/>
                <a:ea typeface="+mn-ea"/>
                <a:cs typeface="+mn-cs"/>
                <a:sym typeface="Superclarendon"/>
              </a:defRPr>
            </a:lvl1pPr>
          </a:lstStyle>
          <a:p>
            <a:r>
              <a:t>W ustawie przewidziano dwa zwolnienia podatkowe, których istota polega na wspieraniu działalności edukacyjno-wychowawczej prowadzonej przez kluby sportowe. </a:t>
            </a:r>
          </a:p>
        </p:txBody>
      </p:sp>
      <p:sp>
        <p:nvSpPr>
          <p:cNvPr id="405" name="Wolne od podatku są dochody podatników, których celem statutowym jest m.in. działalność w zakresie kultury fizycznej i sportu – w części przeznaczonej na te cele. Dla zastosowania zwolnienia decydujące jest nie źródło dochodu, lecz cel, na jaki dochód jest przeznaczony i wydatkowany."/>
          <p:cNvSpPr txBox="1"/>
          <p:nvPr/>
        </p:nvSpPr>
        <p:spPr>
          <a:xfrm>
            <a:off x="752723" y="3711348"/>
            <a:ext cx="11499354" cy="3663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defTabSz="420624">
              <a:defRPr sz="3024" b="1" spc="-60">
                <a:latin typeface="+mn-lt"/>
                <a:ea typeface="+mn-ea"/>
                <a:cs typeface="+mn-cs"/>
                <a:sym typeface="Superclarendon"/>
              </a:defRPr>
            </a:pPr>
            <a:r>
              <a:t>Wolne od podatku są dochody podatników, których celem statutowym jest m.in. działalność w zakresie kultury fizycznej i sportu – w części przeznaczonej na te cele. Dla zastosowania zwolnienia decydujące </a:t>
            </a:r>
            <a:r>
              <a:rPr u="sng">
                <a:solidFill>
                  <a:srgbClr val="0BFE31"/>
                </a:solidFill>
              </a:rPr>
              <a:t>jest nie źródło dochodu, lecz cel, na jaki dochód jest przeznaczony i wydatkowany. </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408"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409"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410" name="Drugie zwolnienie ma zastosowanie wobec wszystkich dochodów klubu sportowego, niezależnie od jego formy prawnej, jeżeli zostaną przeznaczone i wydatkowane w roku podatkowym lub w roku po nim następującym na szkolenie i współ- zawodnictwo sportowe dzieci i młodzieży w kategoriach wiekowych młodzików, juniorów młodszych, juniorów i młodzieżowców do 23. roku życia"/>
          <p:cNvSpPr txBox="1"/>
          <p:nvPr/>
        </p:nvSpPr>
        <p:spPr>
          <a:xfrm>
            <a:off x="752723" y="648899"/>
            <a:ext cx="11499354" cy="3663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368045">
              <a:defRPr sz="2646" b="1" spc="-52">
                <a:latin typeface="+mn-lt"/>
                <a:ea typeface="+mn-ea"/>
                <a:cs typeface="+mn-cs"/>
                <a:sym typeface="Superclarendon"/>
              </a:defRPr>
            </a:lvl1pPr>
          </a:lstStyle>
          <a:p>
            <a:r>
              <a:t>Drugie zwolnienie ma zastosowanie wobec wszystkich dochodów klubu sportowego, niezależnie od jego formy prawnej, jeżeli zostaną przeznaczone i wydatkowane w roku podatkowym lub w roku po nim następującym na szkolenie i współ- zawodnictwo sportowe dzieci i młodzieży w kategoriach wiekowych młodzików, juniorów młodszych, juniorów i młodzieżowców do 23. roku życia </a:t>
            </a:r>
          </a:p>
        </p:txBody>
      </p:sp>
      <p:sp>
        <p:nvSpPr>
          <p:cNvPr id="411" name="Kluby sportowe mogą także korzystać ze zwolnienia, które obejmuje dotacje otrzymane z budżetu państwa lub budżetu jednostki samorządu terytorialnego, z wyjątkiem dopłat do oprocentowania kredytów bankowych w zakresie określonym w odrębnych ustawach. Wolne od podatku są również dochody organizacji pożytku publicznego w części przeznaczonej na działalność statutową, z wyłączeniem działalności gospodarczej."/>
          <p:cNvSpPr txBox="1"/>
          <p:nvPr/>
        </p:nvSpPr>
        <p:spPr>
          <a:xfrm>
            <a:off x="752723" y="4560499"/>
            <a:ext cx="11499354" cy="4156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344677">
              <a:defRPr sz="2478" b="1" spc="-49">
                <a:latin typeface="+mn-lt"/>
                <a:ea typeface="+mn-ea"/>
                <a:cs typeface="+mn-cs"/>
                <a:sym typeface="Superclarendon"/>
              </a:defRPr>
            </a:pPr>
            <a:r>
              <a:t>Kluby sportowe mogą także korzystać ze zwolnienia, które obejmuje dotacje otrzymane z budżetu państwa lub budżetu jednostki samorządu terytorialnego, z wyjątkiem dopłat do oprocentowania kredytów bankowych w zakresie określonym w odrębnych ustawach. Wolne od podatku są również dochody organizacji pożytku publicznego w części przeznaczonej na działalność statutową, z wyłączeniem działalności gospodarczej. </a:t>
            </a:r>
          </a:p>
          <a:p>
            <a:pPr algn="just" defTabSz="344677">
              <a:defRPr sz="2478" b="1" spc="-49">
                <a:latin typeface="+mn-lt"/>
                <a:ea typeface="+mn-ea"/>
                <a:cs typeface="+mn-cs"/>
                <a:sym typeface="Superclarendon"/>
              </a:defRPr>
            </a:pPr>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41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41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416" name="Opodatkowanie praw do transmisji telewizyjnych"/>
          <p:cNvSpPr txBox="1"/>
          <p:nvPr/>
        </p:nvSpPr>
        <p:spPr>
          <a:xfrm>
            <a:off x="752723" y="344099"/>
            <a:ext cx="11499354" cy="1470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438150">
              <a:defRPr sz="3150" b="1" spc="-63">
                <a:latin typeface="+mn-lt"/>
                <a:ea typeface="+mn-ea"/>
                <a:cs typeface="+mn-cs"/>
                <a:sym typeface="Superclarendon"/>
              </a:defRPr>
            </a:lvl1pPr>
          </a:lstStyle>
          <a:p>
            <a:r>
              <a:t>Opodatkowanie praw do transmisji telewizyjnych </a:t>
            </a:r>
          </a:p>
        </p:txBody>
      </p:sp>
      <p:sp>
        <p:nvSpPr>
          <p:cNvPr id="417" name="Prawa do transmisji telewizyjnych widowisk sportowych przysługują za- sadniczo ich organizatorom, kontrolującym dostęp do miejsca, gdzie odbywają się zawody. W przypadku zawodów drużynowych, np. rozgrywania meczu piłki noż- nej, obie drużyny są dysponentami praw do transmisji. Współwłasność praw przysługuje również federacji sportowej, zrzeszającej rywalizujące kluby (np. UEFA, FIFA). Polscy nadawcy zazwyczaj nabywają prawa do transmisji od podmiotów krajowych lub od zagranicznych organizacji nadawczych, które posiadają wtórne prawa do ich udostępniania w postaci licencji na określonych polach eksploatacji.…"/>
          <p:cNvSpPr txBox="1"/>
          <p:nvPr/>
        </p:nvSpPr>
        <p:spPr>
          <a:xfrm>
            <a:off x="752723" y="1529502"/>
            <a:ext cx="11499354" cy="6471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algn="just" defTabSz="321310">
              <a:defRPr sz="2310" b="1" spc="-46">
                <a:latin typeface="+mn-lt"/>
                <a:ea typeface="+mn-ea"/>
                <a:cs typeface="+mn-cs"/>
                <a:sym typeface="Superclarendon"/>
              </a:defRPr>
            </a:pPr>
            <a:r>
              <a:t>Prawa do transmisji telewizyjnych widowisk sportowych przysługują za- sadniczo ich organizatorom, kontrolującym dostęp do miejsca, gdzie odbywają się zawody. W przypadku zawodów drużynowych, np. rozgrywania meczu piłki noż- nej, obie drużyny są dysponentami praw do transmisji. Współwłasność praw przysługuje również federacji sportowej, zrzeszającej rywalizujące kluby (np. UEFA, FIFA). Polscy nadawcy zazwyczaj nabywają prawa do transmisji od podmiotów krajowych lub od zagranicznych organizacji nadawczych, które posiadają wtórne prawa do ich udostępniania w postaci licencji na określonych polach eksploatacji. </a:t>
            </a:r>
          </a:p>
          <a:p>
            <a:pPr algn="just" defTabSz="321310">
              <a:defRPr sz="2310" b="1" spc="-46">
                <a:latin typeface="+mn-lt"/>
                <a:ea typeface="+mn-ea"/>
                <a:cs typeface="+mn-cs"/>
                <a:sym typeface="Superclarendon"/>
              </a:defRPr>
            </a:pPr>
            <a:r>
              <a:t>Dochód uzyskany przez polski klub lub związek sportowy z tytułu zbycia praw do transmisji telewizyjnych podlega opodatkowaniu na zasadach właści- wych dla działalności gospodarczej, czyli według stawki 19%. </a:t>
            </a:r>
          </a:p>
          <a:p>
            <a:pPr algn="just" defTabSz="321310">
              <a:defRPr sz="2310" b="1" spc="-46">
                <a:latin typeface="+mn-lt"/>
                <a:ea typeface="+mn-ea"/>
                <a:cs typeface="+mn-cs"/>
                <a:sym typeface="Superclarendon"/>
              </a:defRPr>
            </a:pPr>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 name="EWS_logokrzywe czarne 15x15.pdf" descr="EWS_logokrzywe czarne 15x15.pdf"/>
          <p:cNvPicPr>
            <a:picLocks noChangeAspect="1"/>
          </p:cNvPicPr>
          <p:nvPr/>
        </p:nvPicPr>
        <p:blipFill>
          <a:blip r:embed="rId2"/>
          <a:stretch>
            <a:fillRect/>
          </a:stretch>
        </p:blipFill>
        <p:spPr>
          <a:xfrm>
            <a:off x="11319186" y="8330258"/>
            <a:ext cx="979425" cy="874186"/>
          </a:xfrm>
          <a:prstGeom prst="rect">
            <a:avLst/>
          </a:prstGeom>
          <a:ln w="12700">
            <a:miter lim="400000"/>
          </a:ln>
        </p:spPr>
      </p:pic>
      <p:sp>
        <p:nvSpPr>
          <p:cNvPr id="420"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421"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422" name="LITERATURA"/>
          <p:cNvSpPr txBox="1"/>
          <p:nvPr/>
        </p:nvSpPr>
        <p:spPr>
          <a:xfrm>
            <a:off x="1122268" y="-279020"/>
            <a:ext cx="11499355" cy="2597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900" b="1" spc="-97">
                <a:latin typeface="+mn-lt"/>
                <a:ea typeface="+mn-ea"/>
                <a:cs typeface="+mn-cs"/>
                <a:sym typeface="Superclarendon"/>
              </a:defRPr>
            </a:lvl1pPr>
          </a:lstStyle>
          <a:p>
            <a:r>
              <a:t>LITERATURA</a:t>
            </a:r>
          </a:p>
        </p:txBody>
      </p:sp>
      <p:pic>
        <p:nvPicPr>
          <p:cNvPr id="423" name="Zrzut ekranu 2019-05-13 o 06.03.53.png" descr="Zrzut ekranu 2019-05-13 o 06.03.53.png"/>
          <p:cNvPicPr>
            <a:picLocks noChangeAspect="1"/>
          </p:cNvPicPr>
          <p:nvPr/>
        </p:nvPicPr>
        <p:blipFill>
          <a:blip r:embed="rId4"/>
          <a:stretch>
            <a:fillRect/>
          </a:stretch>
        </p:blipFill>
        <p:spPr>
          <a:xfrm>
            <a:off x="2370791" y="3016041"/>
            <a:ext cx="3361606" cy="4845558"/>
          </a:xfrm>
          <a:prstGeom prst="rect">
            <a:avLst/>
          </a:prstGeom>
          <a:ln w="12700">
            <a:miter lim="400000"/>
          </a:ln>
        </p:spPr>
      </p:pic>
      <p:pic>
        <p:nvPicPr>
          <p:cNvPr id="424" name="e5-leksykon-prawa-sportowego_200.jpg" descr="e5-leksykon-prawa-sportowego_200.jpg"/>
          <p:cNvPicPr>
            <a:picLocks noChangeAspect="1"/>
          </p:cNvPicPr>
          <p:nvPr/>
        </p:nvPicPr>
        <p:blipFill>
          <a:blip r:embed="rId5"/>
          <a:stretch>
            <a:fillRect/>
          </a:stretch>
        </p:blipFill>
        <p:spPr>
          <a:xfrm>
            <a:off x="7412741" y="3016041"/>
            <a:ext cx="3424422" cy="4845558"/>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427"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428"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429" name="Literatura do Prawa w sporcie…"/>
          <p:cNvSpPr txBox="1"/>
          <p:nvPr/>
        </p:nvSpPr>
        <p:spPr>
          <a:xfrm>
            <a:off x="750678" y="835641"/>
            <a:ext cx="11503444" cy="7149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49580">
              <a:defRPr sz="3700" b="1">
                <a:solidFill>
                  <a:srgbClr val="FEFDFF"/>
                </a:solidFill>
                <a:latin typeface="Times New Roman"/>
                <a:ea typeface="Times New Roman"/>
                <a:cs typeface="Times New Roman"/>
                <a:sym typeface="Times New Roman"/>
              </a:defRPr>
            </a:pPr>
            <a:r>
              <a:t>Literatura do Prawa w sporcie</a:t>
            </a:r>
          </a:p>
          <a:p>
            <a:pPr algn="l" defTabSz="449580">
              <a:defRPr sz="2400" b="1" u="sng">
                <a:solidFill>
                  <a:srgbClr val="FEFDFF"/>
                </a:solidFill>
                <a:latin typeface="Times New Roman"/>
                <a:ea typeface="Times New Roman"/>
                <a:cs typeface="Times New Roman"/>
                <a:sym typeface="Times New Roman"/>
              </a:defRPr>
            </a:pPr>
            <a:endParaRPr/>
          </a:p>
          <a:p>
            <a:pPr algn="l" defTabSz="449580">
              <a:defRPr sz="2400" b="1" u="sng">
                <a:solidFill>
                  <a:srgbClr val="FAFF30"/>
                </a:solidFill>
                <a:latin typeface="Times New Roman"/>
                <a:ea typeface="Times New Roman"/>
                <a:cs typeface="Times New Roman"/>
                <a:sym typeface="Times New Roman"/>
              </a:defRPr>
            </a:pPr>
            <a:r>
              <a:t>M. Leciak (red), Leksykon prawa sportowego. 100 podstawowych pojęć, Warszawa 2017</a:t>
            </a:r>
          </a:p>
          <a:p>
            <a:pPr algn="l" defTabSz="449580">
              <a:defRPr sz="2400" b="1" u="sng">
                <a:solidFill>
                  <a:srgbClr val="FAFF30"/>
                </a:solidFill>
                <a:latin typeface="Times New Roman"/>
                <a:ea typeface="Times New Roman"/>
                <a:cs typeface="Times New Roman"/>
                <a:sym typeface="Times New Roman"/>
              </a:defRPr>
            </a:pPr>
            <a:r>
              <a:t>M. Leciak (red), Prawo sportowe, Warszawa 2018</a:t>
            </a:r>
          </a:p>
          <a:p>
            <a:pPr algn="l" defTabSz="449580">
              <a:defRPr sz="2400">
                <a:solidFill>
                  <a:srgbClr val="FEFDFF"/>
                </a:solidFill>
                <a:latin typeface="Times New Roman"/>
                <a:ea typeface="Times New Roman"/>
                <a:cs typeface="Times New Roman"/>
                <a:sym typeface="Times New Roman"/>
              </a:defRPr>
            </a:pPr>
            <a:r>
              <a:t>E. Krześniak, Kluby i organizacje sportowe w prawie polskim na tle rozwiązań zagranicznych, Warszawa 2016</a:t>
            </a:r>
          </a:p>
          <a:p>
            <a:pPr algn="l" defTabSz="449580">
              <a:defRPr sz="2400">
                <a:solidFill>
                  <a:srgbClr val="FEFDFF"/>
                </a:solidFill>
                <a:latin typeface="Times New Roman"/>
                <a:ea typeface="Times New Roman"/>
                <a:cs typeface="Times New Roman"/>
                <a:sym typeface="Times New Roman"/>
              </a:defRPr>
            </a:pPr>
            <a:r>
              <a:t>Z. Jaworski, Sport z dystansu. Fakty i refleksje, Warszawa 2015</a:t>
            </a:r>
          </a:p>
          <a:p>
            <a:pPr algn="l" defTabSz="449580">
              <a:defRPr sz="2400">
                <a:solidFill>
                  <a:srgbClr val="FEFDFF"/>
                </a:solidFill>
                <a:latin typeface="Times New Roman"/>
                <a:ea typeface="Times New Roman"/>
                <a:cs typeface="Times New Roman"/>
                <a:sym typeface="Times New Roman"/>
              </a:defRPr>
            </a:pPr>
            <a:r>
              <a:t>P. Głowacka, D. Fajdek, Aspekty społeczne i prawne e-sportu w Polsce oraz wybranych krajach</a:t>
            </a:r>
          </a:p>
          <a:p>
            <a:pPr algn="l" defTabSz="449580">
              <a:defRPr sz="2400">
                <a:solidFill>
                  <a:srgbClr val="FEFDFF"/>
                </a:solidFill>
                <a:latin typeface="Times New Roman"/>
                <a:ea typeface="Times New Roman"/>
                <a:cs typeface="Times New Roman"/>
                <a:sym typeface="Times New Roman"/>
              </a:defRPr>
            </a:pPr>
            <a:r>
              <a:t>G. Michniewicz, Turystyka i sport. Aspekty organizacyjno-prawne, Poznań 2012</a:t>
            </a:r>
          </a:p>
          <a:p>
            <a:pPr algn="l" defTabSz="449580">
              <a:defRPr sz="2400">
                <a:solidFill>
                  <a:srgbClr val="FEFDFF"/>
                </a:solidFill>
                <a:latin typeface="Times New Roman"/>
                <a:ea typeface="Times New Roman"/>
                <a:cs typeface="Times New Roman"/>
                <a:sym typeface="Times New Roman"/>
              </a:defRPr>
            </a:pPr>
            <a:r>
              <a:t>P. Łebek, Autonomia organizacji sportowych, Problemy współczesnego prawa międzynarodowego europejskiego i porównawczego 2011</a:t>
            </a:r>
          </a:p>
          <a:p>
            <a:pPr algn="l" defTabSz="449580">
              <a:defRPr sz="2400">
                <a:solidFill>
                  <a:srgbClr val="FEFDFF"/>
                </a:solidFill>
                <a:latin typeface="Times New Roman"/>
                <a:ea typeface="Times New Roman"/>
                <a:cs typeface="Times New Roman"/>
                <a:sym typeface="Times New Roman"/>
              </a:defRPr>
            </a:pPr>
            <a:r>
              <a:t>L. Morawski, Wstęp do prawoznawstwa, Toruń 2008</a:t>
            </a:r>
          </a:p>
          <a:p>
            <a:pPr algn="l" defTabSz="449580">
              <a:defRPr sz="2400">
                <a:solidFill>
                  <a:srgbClr val="FEFDFF"/>
                </a:solidFill>
                <a:latin typeface="Times New Roman"/>
                <a:ea typeface="Times New Roman"/>
                <a:cs typeface="Times New Roman"/>
                <a:sym typeface="Times New Roman"/>
              </a:defRPr>
            </a:pPr>
            <a:r>
              <a:t>A. Kijowski, Stosunki prawne sportowców z klubami sportowymi, Poznań 2001</a:t>
            </a:r>
          </a:p>
          <a:p>
            <a:pPr algn="l" defTabSz="449580">
              <a:defRPr sz="2400">
                <a:solidFill>
                  <a:srgbClr val="FEFDFF"/>
                </a:solidFill>
                <a:latin typeface="Times New Roman"/>
                <a:ea typeface="Times New Roman"/>
                <a:cs typeface="Times New Roman"/>
                <a:sym typeface="Times New Roman"/>
              </a:defRPr>
            </a:pPr>
            <a:r>
              <a:t>P. Jóźwiak, Prawo sportowe w praktyce, 2009</a:t>
            </a:r>
          </a:p>
          <a:p>
            <a:pPr algn="l" defTabSz="449580">
              <a:defRPr sz="2400">
                <a:solidFill>
                  <a:srgbClr val="FEFDFF"/>
                </a:solidFill>
                <a:latin typeface="Times New Roman"/>
                <a:ea typeface="Times New Roman"/>
                <a:cs typeface="Times New Roman"/>
                <a:sym typeface="Times New Roman"/>
              </a:defRPr>
            </a:pPr>
            <a:r>
              <a:t>K. Romaniec, Zjawisko niekompatybilności pozaprawnych regulacji sportowych z regulacjami prawnymi, 2014</a:t>
            </a:r>
          </a:p>
          <a:p>
            <a:pPr algn="l" defTabSz="449580">
              <a:defRPr sz="2400">
                <a:solidFill>
                  <a:srgbClr val="FEFDFF"/>
                </a:solidFill>
                <a:latin typeface="Times New Roman"/>
                <a:ea typeface="Times New Roman"/>
                <a:cs typeface="Times New Roman"/>
                <a:sym typeface="Times New Roman"/>
              </a:defRPr>
            </a:pPr>
            <a:r>
              <a:t>J. Foks, Prawo krajowe a prawo międzynarodowe w sporcie – casus Polska, 2006</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 name="EWS_logokrzywe czarne 15x15.pdf" descr="EWS_logokrzywe czarne 15x15.pdf"/>
          <p:cNvPicPr>
            <a:picLocks noChangeAspect="1"/>
          </p:cNvPicPr>
          <p:nvPr/>
        </p:nvPicPr>
        <p:blipFill>
          <a:blip r:embed="rId4"/>
          <a:stretch>
            <a:fillRect/>
          </a:stretch>
        </p:blipFill>
        <p:spPr>
          <a:xfrm>
            <a:off x="11272746" y="8114538"/>
            <a:ext cx="1097333" cy="979424"/>
          </a:xfrm>
          <a:prstGeom prst="rect">
            <a:avLst/>
          </a:prstGeom>
          <a:ln w="12700">
            <a:miter lim="400000"/>
          </a:ln>
        </p:spPr>
      </p:pic>
      <p:sp>
        <p:nvSpPr>
          <p:cNvPr id="432"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433" name="images-1.jpeg" descr="images-1.jpeg"/>
          <p:cNvPicPr>
            <a:picLocks noChangeAspect="1"/>
          </p:cNvPicPr>
          <p:nvPr/>
        </p:nvPicPr>
        <p:blipFill>
          <a:blip r:embed="rId5"/>
          <a:stretch>
            <a:fillRect/>
          </a:stretch>
        </p:blipFill>
        <p:spPr>
          <a:xfrm>
            <a:off x="709279" y="8114538"/>
            <a:ext cx="979425" cy="979424"/>
          </a:xfrm>
          <a:prstGeom prst="rect">
            <a:avLst/>
          </a:prstGeom>
          <a:ln w="12700">
            <a:miter lim="400000"/>
          </a:ln>
        </p:spPr>
      </p:pic>
      <p:sp>
        <p:nvSpPr>
          <p:cNvPr id="434" name="Dziękuję za uwagę"/>
          <p:cNvSpPr txBox="1"/>
          <p:nvPr/>
        </p:nvSpPr>
        <p:spPr>
          <a:xfrm>
            <a:off x="752723" y="3239699"/>
            <a:ext cx="11499354" cy="1470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4200" b="1" spc="-84">
                <a:latin typeface="+mn-lt"/>
                <a:ea typeface="+mn-ea"/>
                <a:cs typeface="+mn-cs"/>
                <a:sym typeface="Superclarendon"/>
              </a:defRPr>
            </a:lvl1pPr>
          </a:lstStyle>
          <a:p>
            <a:r>
              <a:t>Dziękuję za uwagę </a:t>
            </a:r>
          </a:p>
        </p:txBody>
      </p:sp>
      <p:pic>
        <p:nvPicPr>
          <p:cNvPr id="435" name="jas fasola.m4a" descr="jas fasola.m4a"/>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2189669" y="1533199"/>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84398" fill="hold"/>
                                        <p:tgtEl>
                                          <p:spTgt spid="4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43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7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7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76" name="Pojęcie działalności wykonywanej osobiście nie jest zdefiniowane w ustawie   o podatku dochodowym od osób fizycznych."/>
          <p:cNvSpPr txBox="1"/>
          <p:nvPr/>
        </p:nvSpPr>
        <p:spPr>
          <a:xfrm>
            <a:off x="752723" y="3328599"/>
            <a:ext cx="11499354" cy="2902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502412">
              <a:defRPr sz="3612" b="1" spc="-72">
                <a:latin typeface="+mn-lt"/>
                <a:ea typeface="+mn-ea"/>
                <a:cs typeface="+mn-cs"/>
                <a:sym typeface="Superclarendon"/>
              </a:defRPr>
            </a:lvl1pPr>
          </a:lstStyle>
          <a:p>
            <a:r>
              <a:t>Pojęcie działalności wykonywanej osobiście nie jest zdefiniowane w ustawie   o podatku dochodowym od osób fizycznych.</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7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8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81" name="Przepisy nie określają kryteriów, które pozwalałyby zidentyfikować wszelkie przejawy                                       i formy takiej działalności, jednak orzecznictwo wyjaśnia, że działalność ta charakteryzuje się niezależnym i osobistym świadczeniem usług (choć pomoc i personel administracyjny są dozwolone), niekoniecznie w sposób formalnie zorganizowany i profesjonalny, który jest wymagany                       w przypadku działalności gospodarczej."/>
          <p:cNvSpPr txBox="1"/>
          <p:nvPr/>
        </p:nvSpPr>
        <p:spPr>
          <a:xfrm>
            <a:off x="752723" y="1131499"/>
            <a:ext cx="11499354" cy="6120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455675">
              <a:defRPr sz="3275" b="1" spc="-65">
                <a:latin typeface="+mn-lt"/>
                <a:ea typeface="+mn-ea"/>
                <a:cs typeface="+mn-cs"/>
                <a:sym typeface="Superclarendon"/>
              </a:defRPr>
            </a:lvl1pPr>
          </a:lstStyle>
          <a:p>
            <a:r>
              <a:t>Przepisy nie określają kryteriów, które pozwalałyby zidentyfikować wszelkie przejawy                                       i formy takiej działalności, jednak orzecznictwo wyjaśnia, że działalność ta charakteryzuje się niezależnym i osobistym świadczeniem usług (choć pomoc i personel administracyjny są dozwolone), niekoniecznie w sposób formalnie zorganizowany i profesjonalny, który jest wymagany                       w przypadku działalności gospodarczej.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8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8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86" name="Przychód z działalności wykonywanej osobiście różni się także tym, że to indywidualne cechy i umiejętności sportowca czynią go właściwym do wykonania czynności, podczas gdy przedsiębiorca nie musi działać osobiście i może zlecić świadczenie usług swoim pracownikom lub podwykonawcom."/>
          <p:cNvSpPr txBox="1"/>
          <p:nvPr/>
        </p:nvSpPr>
        <p:spPr>
          <a:xfrm>
            <a:off x="752723" y="2077549"/>
            <a:ext cx="11499354" cy="5598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525779">
              <a:defRPr sz="3780" b="1" spc="-75">
                <a:latin typeface="+mn-lt"/>
                <a:ea typeface="+mn-ea"/>
                <a:cs typeface="+mn-cs"/>
                <a:sym typeface="Superclarendon"/>
              </a:defRPr>
            </a:lvl1pPr>
          </a:lstStyle>
          <a:p>
            <a:r>
              <a:t>Przychód z działalności wykonywanej osobiście różni się także tym, że to indywidualne cechy i umiejętności sportowca czynią go właściwym do wykonania czynności, podczas gdy przedsiębiorca nie musi działać osobiście i może zlecić świadczenie usług swoim pracownikom lub podwykonawcom.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8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9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91" name="Pomimo braku definicji legalnej „uprawiania sportu”, w orzecznictwie podkreśla się osobisty charakter usług wykonywanych przez sportowców i trenerów, których predyspozycje i umie- jętności czynią ich jedynymi osobami mogącymi świadczyć daną usługę na określonym poziomie."/>
          <p:cNvSpPr txBox="1"/>
          <p:nvPr/>
        </p:nvSpPr>
        <p:spPr>
          <a:xfrm>
            <a:off x="752723" y="1728399"/>
            <a:ext cx="11499354" cy="56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just" defTabSz="543305">
              <a:defRPr sz="3906" b="1" spc="-78">
                <a:latin typeface="+mn-lt"/>
                <a:ea typeface="+mn-ea"/>
                <a:cs typeface="+mn-cs"/>
                <a:sym typeface="Superclarendon"/>
              </a:defRPr>
            </a:lvl1pPr>
          </a:lstStyle>
          <a:p>
            <a:r>
              <a:t>Pomimo braku definicji legalnej „uprawiania sportu”, w orzecznictwie podkreśla się osobisty charakter usług wykonywanych przez sportowców i trenerów, których predyspozycje i umie- jętności czynią ich jedynymi osobami mogącymi świadczyć daną usługę na określonym poziomie.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3992</Words>
  <Application>Microsoft Office PowerPoint</Application>
  <PresentationFormat>Niestandardowy</PresentationFormat>
  <Paragraphs>280</Paragraphs>
  <Slides>55</Slides>
  <Notes>0</Notes>
  <HiddenSlides>0</HiddenSlides>
  <MMClips>1</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55</vt:i4>
      </vt:variant>
    </vt:vector>
  </HeadingPairs>
  <TitlesOfParts>
    <vt:vector size="62" baseType="lpstr">
      <vt:lpstr>Gill Sans</vt:lpstr>
      <vt:lpstr>Helvetica</vt:lpstr>
      <vt:lpstr>Helvetica Neue</vt:lpstr>
      <vt:lpstr>Helvetica Neue Bold Condensed</vt:lpstr>
      <vt:lpstr>Superclarendon</vt:lpstr>
      <vt:lpstr>Times New Roman</vt:lpstr>
      <vt:lpstr>New_Template6</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Maciej Słowak</dc:creator>
  <cp:lastModifiedBy>mslowak@outlook.com</cp:lastModifiedBy>
  <cp:revision>1</cp:revision>
  <dcterms:modified xsi:type="dcterms:W3CDTF">2020-10-20T08:18:18Z</dcterms:modified>
</cp:coreProperties>
</file>